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337" r:id="rId3"/>
    <p:sldId id="338" r:id="rId4"/>
    <p:sldId id="339" r:id="rId5"/>
    <p:sldId id="305" r:id="rId6"/>
    <p:sldId id="316" r:id="rId7"/>
    <p:sldId id="324" r:id="rId8"/>
    <p:sldId id="376" r:id="rId9"/>
    <p:sldId id="373" r:id="rId10"/>
    <p:sldId id="374" r:id="rId11"/>
    <p:sldId id="346" r:id="rId12"/>
    <p:sldId id="345" r:id="rId13"/>
    <p:sldId id="349" r:id="rId14"/>
    <p:sldId id="342" r:id="rId15"/>
    <p:sldId id="343" r:id="rId16"/>
    <p:sldId id="344" r:id="rId17"/>
    <p:sldId id="348" r:id="rId18"/>
    <p:sldId id="351" r:id="rId19"/>
    <p:sldId id="352" r:id="rId20"/>
    <p:sldId id="354" r:id="rId21"/>
    <p:sldId id="356" r:id="rId22"/>
    <p:sldId id="357" r:id="rId23"/>
    <p:sldId id="377" r:id="rId24"/>
    <p:sldId id="358" r:id="rId25"/>
    <p:sldId id="359" r:id="rId26"/>
    <p:sldId id="360" r:id="rId27"/>
    <p:sldId id="361" r:id="rId28"/>
    <p:sldId id="363" r:id="rId29"/>
    <p:sldId id="362" r:id="rId30"/>
    <p:sldId id="364" r:id="rId31"/>
    <p:sldId id="365" r:id="rId32"/>
    <p:sldId id="325" r:id="rId33"/>
    <p:sldId id="328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ystal M. Haswell" initials="CMH" lastIdx="2" clrIdx="0"/>
  <p:cmAuthor id="1" name="Mollow, Rene " initials="RD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6355" autoAdjust="0"/>
    <p:restoredTop sz="90669" autoAdjust="0"/>
  </p:normalViewPr>
  <p:slideViewPr>
    <p:cSldViewPr>
      <p:cViewPr>
        <p:scale>
          <a:sx n="115" d="100"/>
          <a:sy n="115" d="100"/>
        </p:scale>
        <p:origin x="-72" y="-20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2ECDD-62E0-4890-B7B2-0BFCEAE5DFF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7EEA91-7623-4450-8FB5-85C35454AE32}">
      <dgm:prSet phldrT="[Text]"/>
      <dgm:spPr/>
      <dgm:t>
        <a:bodyPr/>
        <a:lstStyle/>
        <a:p>
          <a:r>
            <a:rPr lang="en-US" dirty="0" smtClean="0"/>
            <a:t>Outpatient</a:t>
          </a:r>
          <a:endParaRPr lang="en-US" dirty="0"/>
        </a:p>
      </dgm:t>
    </dgm:pt>
    <dgm:pt modelId="{ECBB34F8-9010-4B0D-8806-70C273D1F540}" type="parTrans" cxnId="{E3686278-55B8-4C80-AB1D-5CBFB07C480B}">
      <dgm:prSet/>
      <dgm:spPr/>
      <dgm:t>
        <a:bodyPr/>
        <a:lstStyle/>
        <a:p>
          <a:endParaRPr lang="en-US"/>
        </a:p>
      </dgm:t>
    </dgm:pt>
    <dgm:pt modelId="{61664B25-BEE5-4075-B1FA-DF6D3E8786BC}" type="sibTrans" cxnId="{E3686278-55B8-4C80-AB1D-5CBFB07C480B}">
      <dgm:prSet/>
      <dgm:spPr/>
      <dgm:t>
        <a:bodyPr/>
        <a:lstStyle/>
        <a:p>
          <a:endParaRPr lang="en-US"/>
        </a:p>
      </dgm:t>
    </dgm:pt>
    <dgm:pt modelId="{743699E3-585C-4379-BB5F-310FD8FA106F}">
      <dgm:prSet phldrT="[Text]"/>
      <dgm:spPr/>
      <dgm:t>
        <a:bodyPr/>
        <a:lstStyle/>
        <a:p>
          <a:r>
            <a:rPr lang="en-US" dirty="0" smtClean="0"/>
            <a:t>Champions</a:t>
          </a:r>
          <a:endParaRPr lang="en-US" dirty="0"/>
        </a:p>
      </dgm:t>
    </dgm:pt>
    <dgm:pt modelId="{82929BD6-11F6-41B7-A3A4-7AC56FFB9B21}" type="parTrans" cxnId="{295947A9-8BF4-4147-9B92-866FA81563B7}">
      <dgm:prSet/>
      <dgm:spPr/>
      <dgm:t>
        <a:bodyPr/>
        <a:lstStyle/>
        <a:p>
          <a:endParaRPr lang="en-US"/>
        </a:p>
      </dgm:t>
    </dgm:pt>
    <dgm:pt modelId="{EC7AF99A-4DE5-448E-B357-57E7BE9E68A0}" type="sibTrans" cxnId="{295947A9-8BF4-4147-9B92-866FA81563B7}">
      <dgm:prSet/>
      <dgm:spPr/>
      <dgm:t>
        <a:bodyPr/>
        <a:lstStyle/>
        <a:p>
          <a:endParaRPr lang="en-US"/>
        </a:p>
      </dgm:t>
    </dgm:pt>
    <dgm:pt modelId="{A46B58D1-4367-467C-8ECA-7E658E917AC7}">
      <dgm:prSet phldrT="[Text]"/>
      <dgm:spPr/>
      <dgm:t>
        <a:bodyPr/>
        <a:lstStyle/>
        <a:p>
          <a:r>
            <a:rPr lang="en-US" dirty="0" smtClean="0"/>
            <a:t>Intensive Outpatient</a:t>
          </a:r>
          <a:endParaRPr lang="en-US" dirty="0"/>
        </a:p>
      </dgm:t>
    </dgm:pt>
    <dgm:pt modelId="{F953D1FF-5129-41FC-BD81-AE06D578E8EB}" type="parTrans" cxnId="{E210BE69-41F6-4A98-88CF-813673281707}">
      <dgm:prSet/>
      <dgm:spPr/>
      <dgm:t>
        <a:bodyPr/>
        <a:lstStyle/>
        <a:p>
          <a:endParaRPr lang="en-US"/>
        </a:p>
      </dgm:t>
    </dgm:pt>
    <dgm:pt modelId="{E54DBD18-67E7-4CD5-9308-8174122B4C20}" type="sibTrans" cxnId="{E210BE69-41F6-4A98-88CF-813673281707}">
      <dgm:prSet/>
      <dgm:spPr/>
      <dgm:t>
        <a:bodyPr/>
        <a:lstStyle/>
        <a:p>
          <a:endParaRPr lang="en-US"/>
        </a:p>
      </dgm:t>
    </dgm:pt>
    <dgm:pt modelId="{CDA75C18-4F80-40AA-979F-1173F93891E3}">
      <dgm:prSet phldrT="[Text]"/>
      <dgm:spPr/>
      <dgm:t>
        <a:bodyPr/>
        <a:lstStyle/>
        <a:p>
          <a:r>
            <a:rPr lang="en-US" dirty="0" smtClean="0"/>
            <a:t>Champions</a:t>
          </a:r>
          <a:endParaRPr lang="en-US" dirty="0"/>
        </a:p>
      </dgm:t>
    </dgm:pt>
    <dgm:pt modelId="{48349E55-703F-4265-8361-5B0F906065E4}" type="parTrans" cxnId="{16DD58A1-6A15-4677-82A8-241D81646F46}">
      <dgm:prSet/>
      <dgm:spPr/>
      <dgm:t>
        <a:bodyPr/>
        <a:lstStyle/>
        <a:p>
          <a:endParaRPr lang="en-US"/>
        </a:p>
      </dgm:t>
    </dgm:pt>
    <dgm:pt modelId="{605AF53D-F852-408C-9BE6-BD4C0D5478FB}" type="sibTrans" cxnId="{16DD58A1-6A15-4677-82A8-241D81646F46}">
      <dgm:prSet/>
      <dgm:spPr/>
      <dgm:t>
        <a:bodyPr/>
        <a:lstStyle/>
        <a:p>
          <a:endParaRPr lang="en-US"/>
        </a:p>
      </dgm:t>
    </dgm:pt>
    <dgm:pt modelId="{42A26897-6C50-4BAA-B732-CF32AC669130}">
      <dgm:prSet phldrT="[Text]"/>
      <dgm:spPr/>
      <dgm:t>
        <a:bodyPr/>
        <a:lstStyle/>
        <a:p>
          <a:r>
            <a:rPr lang="en-US" dirty="0" smtClean="0"/>
            <a:t>Residential-Perinatal Only</a:t>
          </a:r>
          <a:endParaRPr lang="en-US" dirty="0"/>
        </a:p>
      </dgm:t>
    </dgm:pt>
    <dgm:pt modelId="{9B3E8680-7E73-4258-AA89-BAB753607B08}" type="parTrans" cxnId="{7212A9B6-476F-4958-9064-0A578C62AD6F}">
      <dgm:prSet/>
      <dgm:spPr/>
      <dgm:t>
        <a:bodyPr/>
        <a:lstStyle/>
        <a:p>
          <a:endParaRPr lang="en-US"/>
        </a:p>
      </dgm:t>
    </dgm:pt>
    <dgm:pt modelId="{192A612E-9F4D-402E-852F-E8D43A1A2A11}" type="sibTrans" cxnId="{7212A9B6-476F-4958-9064-0A578C62AD6F}">
      <dgm:prSet/>
      <dgm:spPr/>
      <dgm:t>
        <a:bodyPr/>
        <a:lstStyle/>
        <a:p>
          <a:endParaRPr lang="en-US"/>
        </a:p>
      </dgm:t>
    </dgm:pt>
    <dgm:pt modelId="{0B550FDE-589D-4FFD-9123-671FD88508D4}">
      <dgm:prSet phldrT="[Text]"/>
      <dgm:spPr/>
      <dgm:t>
        <a:bodyPr/>
        <a:lstStyle/>
        <a:p>
          <a:r>
            <a:rPr lang="en-US" dirty="0" smtClean="0"/>
            <a:t>Champions</a:t>
          </a:r>
          <a:endParaRPr lang="en-US" dirty="0"/>
        </a:p>
      </dgm:t>
    </dgm:pt>
    <dgm:pt modelId="{2E3A9597-E780-49AD-8138-CAE95FC88F6B}" type="parTrans" cxnId="{63323FFB-CDDB-4AC2-BE08-F6572F918E73}">
      <dgm:prSet/>
      <dgm:spPr/>
      <dgm:t>
        <a:bodyPr/>
        <a:lstStyle/>
        <a:p>
          <a:endParaRPr lang="en-US"/>
        </a:p>
      </dgm:t>
    </dgm:pt>
    <dgm:pt modelId="{78990107-F211-4027-B9E0-627524251995}" type="sibTrans" cxnId="{63323FFB-CDDB-4AC2-BE08-F6572F918E73}">
      <dgm:prSet/>
      <dgm:spPr/>
      <dgm:t>
        <a:bodyPr/>
        <a:lstStyle/>
        <a:p>
          <a:endParaRPr lang="en-US"/>
        </a:p>
      </dgm:t>
    </dgm:pt>
    <dgm:pt modelId="{08ABC639-518B-4D7B-AABC-73A410ADDC28}">
      <dgm:prSet phldrT="[Text]"/>
      <dgm:spPr/>
      <dgm:t>
        <a:bodyPr/>
        <a:lstStyle/>
        <a:p>
          <a:r>
            <a:rPr lang="en-US" dirty="0" smtClean="0"/>
            <a:t>Kings View</a:t>
          </a:r>
          <a:endParaRPr lang="en-US" dirty="0"/>
        </a:p>
      </dgm:t>
    </dgm:pt>
    <dgm:pt modelId="{3D5D6739-EDDE-40FB-BBAD-EF52C6F896D5}" type="parTrans" cxnId="{7A488594-E43F-4A75-AB7A-D45D4833F423}">
      <dgm:prSet/>
      <dgm:spPr/>
      <dgm:t>
        <a:bodyPr/>
        <a:lstStyle/>
        <a:p>
          <a:endParaRPr lang="en-US"/>
        </a:p>
      </dgm:t>
    </dgm:pt>
    <dgm:pt modelId="{C4640E20-01B9-47A2-A1E9-C267E80061D1}" type="sibTrans" cxnId="{7A488594-E43F-4A75-AB7A-D45D4833F423}">
      <dgm:prSet/>
      <dgm:spPr/>
      <dgm:t>
        <a:bodyPr/>
        <a:lstStyle/>
        <a:p>
          <a:endParaRPr lang="en-US"/>
        </a:p>
      </dgm:t>
    </dgm:pt>
    <dgm:pt modelId="{37DD130F-6308-4056-AAEB-14B0A96B6104}">
      <dgm:prSet phldrT="[Text]"/>
      <dgm:spPr/>
      <dgm:t>
        <a:bodyPr/>
        <a:lstStyle/>
        <a:p>
          <a:r>
            <a:rPr lang="en-US" dirty="0" smtClean="0"/>
            <a:t>Eminence</a:t>
          </a:r>
          <a:endParaRPr lang="en-US" dirty="0"/>
        </a:p>
      </dgm:t>
    </dgm:pt>
    <dgm:pt modelId="{E6973658-89C1-4CD8-9651-CFB2E2A698FB}" type="parTrans" cxnId="{C2EA1347-6F12-4303-8C10-F5221281EC20}">
      <dgm:prSet/>
      <dgm:spPr/>
      <dgm:t>
        <a:bodyPr/>
        <a:lstStyle/>
        <a:p>
          <a:endParaRPr lang="en-US"/>
        </a:p>
      </dgm:t>
    </dgm:pt>
    <dgm:pt modelId="{39220275-6A2A-4E98-81E7-2B6C11A695B4}" type="sibTrans" cxnId="{C2EA1347-6F12-4303-8C10-F5221281EC20}">
      <dgm:prSet/>
      <dgm:spPr/>
      <dgm:t>
        <a:bodyPr/>
        <a:lstStyle/>
        <a:p>
          <a:endParaRPr lang="en-US"/>
        </a:p>
      </dgm:t>
    </dgm:pt>
    <dgm:pt modelId="{5BD7D766-31B4-49DD-A29D-08582689E695}">
      <dgm:prSet phldrT="[Text]"/>
      <dgm:spPr/>
      <dgm:t>
        <a:bodyPr/>
        <a:lstStyle/>
        <a:p>
          <a:r>
            <a:rPr lang="en-US" dirty="0" err="1" smtClean="0"/>
            <a:t>WestCare</a:t>
          </a:r>
          <a:endParaRPr lang="en-US" dirty="0"/>
        </a:p>
      </dgm:t>
    </dgm:pt>
    <dgm:pt modelId="{68699CA0-EDBF-4899-A4D8-6F7CF04FE3C8}" type="parTrans" cxnId="{09643B91-9DB7-4743-9053-FEF261835765}">
      <dgm:prSet/>
      <dgm:spPr/>
      <dgm:t>
        <a:bodyPr/>
        <a:lstStyle/>
        <a:p>
          <a:endParaRPr lang="en-US"/>
        </a:p>
      </dgm:t>
    </dgm:pt>
    <dgm:pt modelId="{041F8AD6-B431-4A8E-A22E-7310DE2E9594}" type="sibTrans" cxnId="{09643B91-9DB7-4743-9053-FEF261835765}">
      <dgm:prSet/>
      <dgm:spPr/>
      <dgm:t>
        <a:bodyPr/>
        <a:lstStyle/>
        <a:p>
          <a:endParaRPr lang="en-US"/>
        </a:p>
      </dgm:t>
    </dgm:pt>
    <dgm:pt modelId="{6DB3BD4B-364A-461B-90E6-81E8A4AACD0C}" type="pres">
      <dgm:prSet presAssocID="{74A2ECDD-62E0-4890-B7B2-0BFCEAE5DFF1}" presName="Name0" presStyleCnt="0">
        <dgm:presLayoutVars>
          <dgm:dir/>
          <dgm:animLvl val="lvl"/>
          <dgm:resizeHandles val="exact"/>
        </dgm:presLayoutVars>
      </dgm:prSet>
      <dgm:spPr/>
    </dgm:pt>
    <dgm:pt modelId="{09FD007E-4403-4A1A-B362-EBE55958D224}" type="pres">
      <dgm:prSet presAssocID="{7B7EEA91-7623-4450-8FB5-85C35454AE32}" presName="linNode" presStyleCnt="0"/>
      <dgm:spPr/>
    </dgm:pt>
    <dgm:pt modelId="{F20A66A6-8A04-4C67-822E-5157B34651A0}" type="pres">
      <dgm:prSet presAssocID="{7B7EEA91-7623-4450-8FB5-85C35454AE3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5310B49-364D-4621-ADB6-2AD8071ADB30}" type="pres">
      <dgm:prSet presAssocID="{7B7EEA91-7623-4450-8FB5-85C35454AE3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CBFDB-0A7B-4A1B-9029-1D9533B1026D}" type="pres">
      <dgm:prSet presAssocID="{61664B25-BEE5-4075-B1FA-DF6D3E8786BC}" presName="sp" presStyleCnt="0"/>
      <dgm:spPr/>
    </dgm:pt>
    <dgm:pt modelId="{DD6AAE7B-E9E5-471A-9354-7627E11E047C}" type="pres">
      <dgm:prSet presAssocID="{A46B58D1-4367-467C-8ECA-7E658E917AC7}" presName="linNode" presStyleCnt="0"/>
      <dgm:spPr/>
    </dgm:pt>
    <dgm:pt modelId="{ECEFA36E-72BC-451D-912B-6D7BD78AF1A8}" type="pres">
      <dgm:prSet presAssocID="{A46B58D1-4367-467C-8ECA-7E658E917AC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C9E3154-AB1C-4CA0-BEB3-30DDE1098D52}" type="pres">
      <dgm:prSet presAssocID="{A46B58D1-4367-467C-8ECA-7E658E917AC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0D16F-AAE9-422C-9EAD-903E2B0EA197}" type="pres">
      <dgm:prSet presAssocID="{E54DBD18-67E7-4CD5-9308-8174122B4C20}" presName="sp" presStyleCnt="0"/>
      <dgm:spPr/>
    </dgm:pt>
    <dgm:pt modelId="{D5A4AD10-1820-4E91-ACD8-4378B7B43CE6}" type="pres">
      <dgm:prSet presAssocID="{42A26897-6C50-4BAA-B732-CF32AC669130}" presName="linNode" presStyleCnt="0"/>
      <dgm:spPr/>
    </dgm:pt>
    <dgm:pt modelId="{1A8C9BE3-8348-4FCA-AF9C-7C9BB96CFC56}" type="pres">
      <dgm:prSet presAssocID="{42A26897-6C50-4BAA-B732-CF32AC66913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FB67B-4D31-4034-9383-2068D5F715B5}" type="pres">
      <dgm:prSet presAssocID="{42A26897-6C50-4BAA-B732-CF32AC66913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488594-E43F-4A75-AB7A-D45D4833F423}" srcId="{7B7EEA91-7623-4450-8FB5-85C35454AE32}" destId="{08ABC639-518B-4D7B-AABC-73A410ADDC28}" srcOrd="1" destOrd="0" parTransId="{3D5D6739-EDDE-40FB-BBAD-EF52C6F896D5}" sibTransId="{C4640E20-01B9-47A2-A1E9-C267E80061D1}"/>
    <dgm:cxn modelId="{2A57CF6E-A6D4-4D47-9A34-CF58CB86ADBD}" type="presOf" srcId="{743699E3-585C-4379-BB5F-310FD8FA106F}" destId="{D5310B49-364D-4621-ADB6-2AD8071ADB30}" srcOrd="0" destOrd="0" presId="urn:microsoft.com/office/officeart/2005/8/layout/vList5"/>
    <dgm:cxn modelId="{7212A9B6-476F-4958-9064-0A578C62AD6F}" srcId="{74A2ECDD-62E0-4890-B7B2-0BFCEAE5DFF1}" destId="{42A26897-6C50-4BAA-B732-CF32AC669130}" srcOrd="2" destOrd="0" parTransId="{9B3E8680-7E73-4258-AA89-BAB753607B08}" sibTransId="{192A612E-9F4D-402E-852F-E8D43A1A2A11}"/>
    <dgm:cxn modelId="{295947A9-8BF4-4147-9B92-866FA81563B7}" srcId="{7B7EEA91-7623-4450-8FB5-85C35454AE32}" destId="{743699E3-585C-4379-BB5F-310FD8FA106F}" srcOrd="0" destOrd="0" parTransId="{82929BD6-11F6-41B7-A3A4-7AC56FFB9B21}" sibTransId="{EC7AF99A-4DE5-448E-B357-57E7BE9E68A0}"/>
    <dgm:cxn modelId="{1FADF600-E757-402C-BD32-E7AC6CD45B17}" type="presOf" srcId="{37DD130F-6308-4056-AAEB-14B0A96B6104}" destId="{D5310B49-364D-4621-ADB6-2AD8071ADB30}" srcOrd="0" destOrd="2" presId="urn:microsoft.com/office/officeart/2005/8/layout/vList5"/>
    <dgm:cxn modelId="{16DD58A1-6A15-4677-82A8-241D81646F46}" srcId="{A46B58D1-4367-467C-8ECA-7E658E917AC7}" destId="{CDA75C18-4F80-40AA-979F-1173F93891E3}" srcOrd="0" destOrd="0" parTransId="{48349E55-703F-4265-8361-5B0F906065E4}" sibTransId="{605AF53D-F852-408C-9BE6-BD4C0D5478FB}"/>
    <dgm:cxn modelId="{BC8519DA-2982-4688-85DC-5DA0CC20BB78}" type="presOf" srcId="{08ABC639-518B-4D7B-AABC-73A410ADDC28}" destId="{D5310B49-364D-4621-ADB6-2AD8071ADB30}" srcOrd="0" destOrd="1" presId="urn:microsoft.com/office/officeart/2005/8/layout/vList5"/>
    <dgm:cxn modelId="{E3686278-55B8-4C80-AB1D-5CBFB07C480B}" srcId="{74A2ECDD-62E0-4890-B7B2-0BFCEAE5DFF1}" destId="{7B7EEA91-7623-4450-8FB5-85C35454AE32}" srcOrd="0" destOrd="0" parTransId="{ECBB34F8-9010-4B0D-8806-70C273D1F540}" sibTransId="{61664B25-BEE5-4075-B1FA-DF6D3E8786BC}"/>
    <dgm:cxn modelId="{C2EA1347-6F12-4303-8C10-F5221281EC20}" srcId="{7B7EEA91-7623-4450-8FB5-85C35454AE32}" destId="{37DD130F-6308-4056-AAEB-14B0A96B6104}" srcOrd="2" destOrd="0" parTransId="{E6973658-89C1-4CD8-9651-CFB2E2A698FB}" sibTransId="{39220275-6A2A-4E98-81E7-2B6C11A695B4}"/>
    <dgm:cxn modelId="{1F08F290-6D27-475A-877D-91A3529001C8}" type="presOf" srcId="{CDA75C18-4F80-40AA-979F-1173F93891E3}" destId="{EC9E3154-AB1C-4CA0-BEB3-30DDE1098D52}" srcOrd="0" destOrd="0" presId="urn:microsoft.com/office/officeart/2005/8/layout/vList5"/>
    <dgm:cxn modelId="{957CF3C4-ED31-4685-B1FD-9F0359CCD65A}" type="presOf" srcId="{42A26897-6C50-4BAA-B732-CF32AC669130}" destId="{1A8C9BE3-8348-4FCA-AF9C-7C9BB96CFC56}" srcOrd="0" destOrd="0" presId="urn:microsoft.com/office/officeart/2005/8/layout/vList5"/>
    <dgm:cxn modelId="{A298D344-BBFA-454E-BC4E-5CBC2675CCCA}" type="presOf" srcId="{74A2ECDD-62E0-4890-B7B2-0BFCEAE5DFF1}" destId="{6DB3BD4B-364A-461B-90E6-81E8A4AACD0C}" srcOrd="0" destOrd="0" presId="urn:microsoft.com/office/officeart/2005/8/layout/vList5"/>
    <dgm:cxn modelId="{E210BE69-41F6-4A98-88CF-813673281707}" srcId="{74A2ECDD-62E0-4890-B7B2-0BFCEAE5DFF1}" destId="{A46B58D1-4367-467C-8ECA-7E658E917AC7}" srcOrd="1" destOrd="0" parTransId="{F953D1FF-5129-41FC-BD81-AE06D578E8EB}" sibTransId="{E54DBD18-67E7-4CD5-9308-8174122B4C20}"/>
    <dgm:cxn modelId="{63323FFB-CDDB-4AC2-BE08-F6572F918E73}" srcId="{42A26897-6C50-4BAA-B732-CF32AC669130}" destId="{0B550FDE-589D-4FFD-9123-671FD88508D4}" srcOrd="0" destOrd="0" parTransId="{2E3A9597-E780-49AD-8138-CAE95FC88F6B}" sibTransId="{78990107-F211-4027-B9E0-627524251995}"/>
    <dgm:cxn modelId="{09643B91-9DB7-4743-9053-FEF261835765}" srcId="{7B7EEA91-7623-4450-8FB5-85C35454AE32}" destId="{5BD7D766-31B4-49DD-A29D-08582689E695}" srcOrd="3" destOrd="0" parTransId="{68699CA0-EDBF-4899-A4D8-6F7CF04FE3C8}" sibTransId="{041F8AD6-B431-4A8E-A22E-7310DE2E9594}"/>
    <dgm:cxn modelId="{AA0F6471-1EAA-4535-BCB1-243BFC069815}" type="presOf" srcId="{5BD7D766-31B4-49DD-A29D-08582689E695}" destId="{D5310B49-364D-4621-ADB6-2AD8071ADB30}" srcOrd="0" destOrd="3" presId="urn:microsoft.com/office/officeart/2005/8/layout/vList5"/>
    <dgm:cxn modelId="{9CA69DBA-12AC-44AF-9C56-71D38BB3382E}" type="presOf" srcId="{7B7EEA91-7623-4450-8FB5-85C35454AE32}" destId="{F20A66A6-8A04-4C67-822E-5157B34651A0}" srcOrd="0" destOrd="0" presId="urn:microsoft.com/office/officeart/2005/8/layout/vList5"/>
    <dgm:cxn modelId="{2CE790F2-E709-4374-9756-A70A3236D29C}" type="presOf" srcId="{A46B58D1-4367-467C-8ECA-7E658E917AC7}" destId="{ECEFA36E-72BC-451D-912B-6D7BD78AF1A8}" srcOrd="0" destOrd="0" presId="urn:microsoft.com/office/officeart/2005/8/layout/vList5"/>
    <dgm:cxn modelId="{FE6CC0E0-6D61-47A5-A585-DB7FE4E7A580}" type="presOf" srcId="{0B550FDE-589D-4FFD-9123-671FD88508D4}" destId="{EB6FB67B-4D31-4034-9383-2068D5F715B5}" srcOrd="0" destOrd="0" presId="urn:microsoft.com/office/officeart/2005/8/layout/vList5"/>
    <dgm:cxn modelId="{26512872-25DE-4F73-9BB9-39996E3D0121}" type="presParOf" srcId="{6DB3BD4B-364A-461B-90E6-81E8A4AACD0C}" destId="{09FD007E-4403-4A1A-B362-EBE55958D224}" srcOrd="0" destOrd="0" presId="urn:microsoft.com/office/officeart/2005/8/layout/vList5"/>
    <dgm:cxn modelId="{AEF9EC55-2658-447C-83FD-D993E494E1BD}" type="presParOf" srcId="{09FD007E-4403-4A1A-B362-EBE55958D224}" destId="{F20A66A6-8A04-4C67-822E-5157B34651A0}" srcOrd="0" destOrd="0" presId="urn:microsoft.com/office/officeart/2005/8/layout/vList5"/>
    <dgm:cxn modelId="{E8C89F4E-72A7-4DA2-BA79-8DD67FC2A1DD}" type="presParOf" srcId="{09FD007E-4403-4A1A-B362-EBE55958D224}" destId="{D5310B49-364D-4621-ADB6-2AD8071ADB30}" srcOrd="1" destOrd="0" presId="urn:microsoft.com/office/officeart/2005/8/layout/vList5"/>
    <dgm:cxn modelId="{E7854DB7-3459-404D-8E02-A278F090E1CF}" type="presParOf" srcId="{6DB3BD4B-364A-461B-90E6-81E8A4AACD0C}" destId="{499CBFDB-0A7B-4A1B-9029-1D9533B1026D}" srcOrd="1" destOrd="0" presId="urn:microsoft.com/office/officeart/2005/8/layout/vList5"/>
    <dgm:cxn modelId="{89816CE0-29C6-42A0-8324-919A1DE523A7}" type="presParOf" srcId="{6DB3BD4B-364A-461B-90E6-81E8A4AACD0C}" destId="{DD6AAE7B-E9E5-471A-9354-7627E11E047C}" srcOrd="2" destOrd="0" presId="urn:microsoft.com/office/officeart/2005/8/layout/vList5"/>
    <dgm:cxn modelId="{7A24BDB2-AC37-47C4-AF92-A9E907EFEE0D}" type="presParOf" srcId="{DD6AAE7B-E9E5-471A-9354-7627E11E047C}" destId="{ECEFA36E-72BC-451D-912B-6D7BD78AF1A8}" srcOrd="0" destOrd="0" presId="urn:microsoft.com/office/officeart/2005/8/layout/vList5"/>
    <dgm:cxn modelId="{F75C187A-3CDF-4A2C-A577-BD0F23A96031}" type="presParOf" srcId="{DD6AAE7B-E9E5-471A-9354-7627E11E047C}" destId="{EC9E3154-AB1C-4CA0-BEB3-30DDE1098D52}" srcOrd="1" destOrd="0" presId="urn:microsoft.com/office/officeart/2005/8/layout/vList5"/>
    <dgm:cxn modelId="{5A4AF765-5AC1-4FC4-9528-7FA7A4F26AE1}" type="presParOf" srcId="{6DB3BD4B-364A-461B-90E6-81E8A4AACD0C}" destId="{1540D16F-AAE9-422C-9EAD-903E2B0EA197}" srcOrd="3" destOrd="0" presId="urn:microsoft.com/office/officeart/2005/8/layout/vList5"/>
    <dgm:cxn modelId="{7AB881F3-9F13-4429-8C4C-F01CE2370D17}" type="presParOf" srcId="{6DB3BD4B-364A-461B-90E6-81E8A4AACD0C}" destId="{D5A4AD10-1820-4E91-ACD8-4378B7B43CE6}" srcOrd="4" destOrd="0" presId="urn:microsoft.com/office/officeart/2005/8/layout/vList5"/>
    <dgm:cxn modelId="{58E0282D-CB74-43BA-9555-0C31D3D845B5}" type="presParOf" srcId="{D5A4AD10-1820-4E91-ACD8-4378B7B43CE6}" destId="{1A8C9BE3-8348-4FCA-AF9C-7C9BB96CFC56}" srcOrd="0" destOrd="0" presId="urn:microsoft.com/office/officeart/2005/8/layout/vList5"/>
    <dgm:cxn modelId="{E200B97F-F46C-4F25-8B17-26AC8ED33FBC}" type="presParOf" srcId="{D5A4AD10-1820-4E91-ACD8-4378B7B43CE6}" destId="{EB6FB67B-4D31-4034-9383-2068D5F715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18441-1E88-425B-B56C-4EB11175105F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20781C-9419-42F7-9ADC-A44B42CB8378}">
      <dgm:prSet phldrT="[Text]"/>
      <dgm:spPr/>
      <dgm:t>
        <a:bodyPr/>
        <a:lstStyle/>
        <a:p>
          <a:r>
            <a:rPr lang="en-US" dirty="0" smtClean="0"/>
            <a:t>Plan Description (Narrative)</a:t>
          </a:r>
          <a:endParaRPr lang="en-US" dirty="0"/>
        </a:p>
      </dgm:t>
    </dgm:pt>
    <dgm:pt modelId="{B8FBB0BD-C8F2-46B4-9C06-9A52F0A9CA68}" type="parTrans" cxnId="{263F3441-7983-4BC1-BABA-73010DB8C5DF}">
      <dgm:prSet/>
      <dgm:spPr/>
      <dgm:t>
        <a:bodyPr/>
        <a:lstStyle/>
        <a:p>
          <a:endParaRPr lang="en-US"/>
        </a:p>
      </dgm:t>
    </dgm:pt>
    <dgm:pt modelId="{87137924-E0C8-4946-9607-9EC717BEFC6A}" type="sibTrans" cxnId="{263F3441-7983-4BC1-BABA-73010DB8C5DF}">
      <dgm:prSet/>
      <dgm:spPr/>
      <dgm:t>
        <a:bodyPr/>
        <a:lstStyle/>
        <a:p>
          <a:endParaRPr lang="en-US"/>
        </a:p>
      </dgm:t>
    </dgm:pt>
    <dgm:pt modelId="{D02253B3-579D-4C60-B48C-0C3B40502DB0}">
      <dgm:prSet phldrT="[Text]"/>
      <dgm:spPr/>
      <dgm:t>
        <a:bodyPr/>
        <a:lstStyle/>
        <a:p>
          <a:r>
            <a:rPr lang="en-US" dirty="0" smtClean="0"/>
            <a:t>Collaborative Process</a:t>
          </a:r>
          <a:endParaRPr lang="en-US" dirty="0"/>
        </a:p>
      </dgm:t>
    </dgm:pt>
    <dgm:pt modelId="{DE850962-99B2-4104-BA1A-2EC4E71C7826}" type="parTrans" cxnId="{CBFD4812-C4DD-460C-856D-33D367D33DC3}">
      <dgm:prSet/>
      <dgm:spPr/>
      <dgm:t>
        <a:bodyPr/>
        <a:lstStyle/>
        <a:p>
          <a:endParaRPr lang="en-US"/>
        </a:p>
      </dgm:t>
    </dgm:pt>
    <dgm:pt modelId="{DA7CBC76-FBC9-487A-9B02-49A1B9F4530A}" type="sibTrans" cxnId="{CBFD4812-C4DD-460C-856D-33D367D33DC3}">
      <dgm:prSet/>
      <dgm:spPr/>
      <dgm:t>
        <a:bodyPr/>
        <a:lstStyle/>
        <a:p>
          <a:endParaRPr lang="en-US"/>
        </a:p>
      </dgm:t>
    </dgm:pt>
    <dgm:pt modelId="{D384986C-DE73-48CB-AA45-2F831DB8E0D3}">
      <dgm:prSet phldrT="[Text]"/>
      <dgm:spPr/>
      <dgm:t>
        <a:bodyPr/>
        <a:lstStyle/>
        <a:p>
          <a:r>
            <a:rPr lang="en-US" dirty="0" smtClean="0"/>
            <a:t>Treatment Services</a:t>
          </a:r>
          <a:endParaRPr lang="en-US" dirty="0"/>
        </a:p>
      </dgm:t>
    </dgm:pt>
    <dgm:pt modelId="{F6EED41C-625A-4573-9A09-8E1D61D37166}" type="parTrans" cxnId="{A2933906-D81E-488D-B784-460B9F645344}">
      <dgm:prSet/>
      <dgm:spPr/>
      <dgm:t>
        <a:bodyPr/>
        <a:lstStyle/>
        <a:p>
          <a:endParaRPr lang="en-US"/>
        </a:p>
      </dgm:t>
    </dgm:pt>
    <dgm:pt modelId="{F9A9042F-1546-4FF5-AAF7-9D8C0F14A6DA}" type="sibTrans" cxnId="{A2933906-D81E-488D-B784-460B9F645344}">
      <dgm:prSet/>
      <dgm:spPr/>
      <dgm:t>
        <a:bodyPr/>
        <a:lstStyle/>
        <a:p>
          <a:endParaRPr lang="en-US"/>
        </a:p>
      </dgm:t>
    </dgm:pt>
    <dgm:pt modelId="{A0C62F93-4E04-45A9-82A6-0DA1C32E44A0}">
      <dgm:prSet phldrT="[Text]"/>
      <dgm:spPr/>
      <dgm:t>
        <a:bodyPr/>
        <a:lstStyle/>
        <a:p>
          <a:r>
            <a:rPr lang="en-US" dirty="0" smtClean="0"/>
            <a:t>Client Flow</a:t>
          </a:r>
          <a:endParaRPr lang="en-US" dirty="0"/>
        </a:p>
      </dgm:t>
    </dgm:pt>
    <dgm:pt modelId="{8B62E9E5-1DDC-4C8E-8581-F8A870EFBB94}" type="parTrans" cxnId="{E8861F8E-A212-4AF1-9EB9-0BD335FCD1BC}">
      <dgm:prSet/>
      <dgm:spPr/>
      <dgm:t>
        <a:bodyPr/>
        <a:lstStyle/>
        <a:p>
          <a:endParaRPr lang="en-US"/>
        </a:p>
      </dgm:t>
    </dgm:pt>
    <dgm:pt modelId="{5126663F-5988-4CCF-A5FF-9001B6F0E6E2}" type="sibTrans" cxnId="{E8861F8E-A212-4AF1-9EB9-0BD335FCD1BC}">
      <dgm:prSet/>
      <dgm:spPr/>
      <dgm:t>
        <a:bodyPr/>
        <a:lstStyle/>
        <a:p>
          <a:endParaRPr lang="en-US"/>
        </a:p>
      </dgm:t>
    </dgm:pt>
    <dgm:pt modelId="{12153D7F-9960-403C-9E65-41F544A704A3}">
      <dgm:prSet phldrT="[Text]"/>
      <dgm:spPr/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3A7FA042-64F4-4DB0-BFAE-D4EC9095F681}" type="parTrans" cxnId="{46ECAB32-E9B5-477A-AA74-F6A483188168}">
      <dgm:prSet/>
      <dgm:spPr/>
      <dgm:t>
        <a:bodyPr/>
        <a:lstStyle/>
        <a:p>
          <a:endParaRPr lang="en-US"/>
        </a:p>
      </dgm:t>
    </dgm:pt>
    <dgm:pt modelId="{63F85762-A1B3-4F8D-BA91-5F56EDEFE523}" type="sibTrans" cxnId="{46ECAB32-E9B5-477A-AA74-F6A483188168}">
      <dgm:prSet/>
      <dgm:spPr/>
      <dgm:t>
        <a:bodyPr/>
        <a:lstStyle/>
        <a:p>
          <a:endParaRPr lang="en-US"/>
        </a:p>
      </dgm:t>
    </dgm:pt>
    <dgm:pt modelId="{9680FD87-611E-4CA1-944C-3E33FFD2AA66}" type="pres">
      <dgm:prSet presAssocID="{EEA18441-1E88-425B-B56C-4EB11175105F}" presName="Name0" presStyleCnt="0">
        <dgm:presLayoutVars>
          <dgm:dir/>
          <dgm:animLvl val="lvl"/>
          <dgm:resizeHandles val="exact"/>
        </dgm:presLayoutVars>
      </dgm:prSet>
      <dgm:spPr/>
    </dgm:pt>
    <dgm:pt modelId="{65A4FB66-C549-4D69-AE35-6C64063B1D67}" type="pres">
      <dgm:prSet presAssocID="{6320781C-9419-42F7-9ADC-A44B42CB8378}" presName="linNode" presStyleCnt="0"/>
      <dgm:spPr/>
    </dgm:pt>
    <dgm:pt modelId="{5904B1C0-671E-4A04-89AF-BC1B2E88ED5E}" type="pres">
      <dgm:prSet presAssocID="{6320781C-9419-42F7-9ADC-A44B42CB837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86155F4-7419-467D-9F14-19CD82A9EDEA}" type="pres">
      <dgm:prSet presAssocID="{6320781C-9419-42F7-9ADC-A44B42CB837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ECAB32-E9B5-477A-AA74-F6A483188168}" srcId="{6320781C-9419-42F7-9ADC-A44B42CB8378}" destId="{12153D7F-9960-403C-9E65-41F544A704A3}" srcOrd="3" destOrd="0" parTransId="{3A7FA042-64F4-4DB0-BFAE-D4EC9095F681}" sibTransId="{63F85762-A1B3-4F8D-BA91-5F56EDEFE523}"/>
    <dgm:cxn modelId="{CBFD4812-C4DD-460C-856D-33D367D33DC3}" srcId="{6320781C-9419-42F7-9ADC-A44B42CB8378}" destId="{D02253B3-579D-4C60-B48C-0C3B40502DB0}" srcOrd="0" destOrd="0" parTransId="{DE850962-99B2-4104-BA1A-2EC4E71C7826}" sibTransId="{DA7CBC76-FBC9-487A-9B02-49A1B9F4530A}"/>
    <dgm:cxn modelId="{B2BE9A08-2D5A-410A-8C85-40B3A05971EE}" type="presOf" srcId="{D384986C-DE73-48CB-AA45-2F831DB8E0D3}" destId="{686155F4-7419-467D-9F14-19CD82A9EDEA}" srcOrd="0" destOrd="1" presId="urn:microsoft.com/office/officeart/2005/8/layout/vList5"/>
    <dgm:cxn modelId="{D93549CE-DB29-4D6E-873E-DC359D430874}" type="presOf" srcId="{A0C62F93-4E04-45A9-82A6-0DA1C32E44A0}" destId="{686155F4-7419-467D-9F14-19CD82A9EDEA}" srcOrd="0" destOrd="2" presId="urn:microsoft.com/office/officeart/2005/8/layout/vList5"/>
    <dgm:cxn modelId="{DF20B0CB-5D27-4900-AD75-B52C5375E2E8}" type="presOf" srcId="{12153D7F-9960-403C-9E65-41F544A704A3}" destId="{686155F4-7419-467D-9F14-19CD82A9EDEA}" srcOrd="0" destOrd="3" presId="urn:microsoft.com/office/officeart/2005/8/layout/vList5"/>
    <dgm:cxn modelId="{60D012E6-3A0B-4352-9DDE-E8808A61ADFD}" type="presOf" srcId="{EEA18441-1E88-425B-B56C-4EB11175105F}" destId="{9680FD87-611E-4CA1-944C-3E33FFD2AA66}" srcOrd="0" destOrd="0" presId="urn:microsoft.com/office/officeart/2005/8/layout/vList5"/>
    <dgm:cxn modelId="{E8861F8E-A212-4AF1-9EB9-0BD335FCD1BC}" srcId="{6320781C-9419-42F7-9ADC-A44B42CB8378}" destId="{A0C62F93-4E04-45A9-82A6-0DA1C32E44A0}" srcOrd="2" destOrd="0" parTransId="{8B62E9E5-1DDC-4C8E-8581-F8A870EFBB94}" sibTransId="{5126663F-5988-4CCF-A5FF-9001B6F0E6E2}"/>
    <dgm:cxn modelId="{8CE61AC2-A113-4F18-B622-7E8EC3560578}" type="presOf" srcId="{D02253B3-579D-4C60-B48C-0C3B40502DB0}" destId="{686155F4-7419-467D-9F14-19CD82A9EDEA}" srcOrd="0" destOrd="0" presId="urn:microsoft.com/office/officeart/2005/8/layout/vList5"/>
    <dgm:cxn modelId="{17FC8242-78A0-48B5-BD04-EC1C214DB8AE}" type="presOf" srcId="{6320781C-9419-42F7-9ADC-A44B42CB8378}" destId="{5904B1C0-671E-4A04-89AF-BC1B2E88ED5E}" srcOrd="0" destOrd="0" presId="urn:microsoft.com/office/officeart/2005/8/layout/vList5"/>
    <dgm:cxn modelId="{263F3441-7983-4BC1-BABA-73010DB8C5DF}" srcId="{EEA18441-1E88-425B-B56C-4EB11175105F}" destId="{6320781C-9419-42F7-9ADC-A44B42CB8378}" srcOrd="0" destOrd="0" parTransId="{B8FBB0BD-C8F2-46B4-9C06-9A52F0A9CA68}" sibTransId="{87137924-E0C8-4946-9607-9EC717BEFC6A}"/>
    <dgm:cxn modelId="{A2933906-D81E-488D-B784-460B9F645344}" srcId="{6320781C-9419-42F7-9ADC-A44B42CB8378}" destId="{D384986C-DE73-48CB-AA45-2F831DB8E0D3}" srcOrd="1" destOrd="0" parTransId="{F6EED41C-625A-4573-9A09-8E1D61D37166}" sibTransId="{F9A9042F-1546-4FF5-AAF7-9D8C0F14A6DA}"/>
    <dgm:cxn modelId="{170783CF-4CF4-4878-9727-CE0C7BE35D29}" type="presParOf" srcId="{9680FD87-611E-4CA1-944C-3E33FFD2AA66}" destId="{65A4FB66-C549-4D69-AE35-6C64063B1D67}" srcOrd="0" destOrd="0" presId="urn:microsoft.com/office/officeart/2005/8/layout/vList5"/>
    <dgm:cxn modelId="{837FA0EE-623E-44F7-8589-A79554CA5D88}" type="presParOf" srcId="{65A4FB66-C549-4D69-AE35-6C64063B1D67}" destId="{5904B1C0-671E-4A04-89AF-BC1B2E88ED5E}" srcOrd="0" destOrd="0" presId="urn:microsoft.com/office/officeart/2005/8/layout/vList5"/>
    <dgm:cxn modelId="{6FFE491A-ED67-41FF-8DE8-291F6748028A}" type="presParOf" srcId="{65A4FB66-C549-4D69-AE35-6C64063B1D67}" destId="{686155F4-7419-467D-9F14-19CD82A9ED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10B49-364D-4621-ADB6-2AD8071ADB30}">
      <dsp:nvSpPr>
        <dsp:cNvPr id="0" name=""/>
        <dsp:cNvSpPr/>
      </dsp:nvSpPr>
      <dsp:spPr>
        <a:xfrm rot="5400000">
          <a:off x="4937021" y="-1969421"/>
          <a:ext cx="903684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Champions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Kings View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Eminence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WestCare</a:t>
          </a:r>
          <a:endParaRPr lang="en-US" sz="1200" kern="1200" dirty="0"/>
        </a:p>
      </dsp:txBody>
      <dsp:txXfrm rot="-5400000">
        <a:off x="2852927" y="158787"/>
        <a:ext cx="5027758" cy="815456"/>
      </dsp:txXfrm>
    </dsp:sp>
    <dsp:sp modelId="{F20A66A6-8A04-4C67-822E-5157B34651A0}">
      <dsp:nvSpPr>
        <dsp:cNvPr id="0" name=""/>
        <dsp:cNvSpPr/>
      </dsp:nvSpPr>
      <dsp:spPr>
        <a:xfrm>
          <a:off x="0" y="1711"/>
          <a:ext cx="2852928" cy="1129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Outpatient</a:t>
          </a:r>
          <a:endParaRPr lang="en-US" sz="3100" kern="1200" dirty="0"/>
        </a:p>
      </dsp:txBody>
      <dsp:txXfrm>
        <a:off x="55143" y="56854"/>
        <a:ext cx="2742642" cy="1019319"/>
      </dsp:txXfrm>
    </dsp:sp>
    <dsp:sp modelId="{EC9E3154-AB1C-4CA0-BEB3-30DDE1098D52}">
      <dsp:nvSpPr>
        <dsp:cNvPr id="0" name=""/>
        <dsp:cNvSpPr/>
      </dsp:nvSpPr>
      <dsp:spPr>
        <a:xfrm rot="5400000">
          <a:off x="4937021" y="-783336"/>
          <a:ext cx="903684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Champions</a:t>
          </a:r>
          <a:endParaRPr lang="en-US" sz="1200" kern="1200" dirty="0"/>
        </a:p>
      </dsp:txBody>
      <dsp:txXfrm rot="-5400000">
        <a:off x="2852927" y="1344872"/>
        <a:ext cx="5027758" cy="815456"/>
      </dsp:txXfrm>
    </dsp:sp>
    <dsp:sp modelId="{ECEFA36E-72BC-451D-912B-6D7BD78AF1A8}">
      <dsp:nvSpPr>
        <dsp:cNvPr id="0" name=""/>
        <dsp:cNvSpPr/>
      </dsp:nvSpPr>
      <dsp:spPr>
        <a:xfrm>
          <a:off x="0" y="1187797"/>
          <a:ext cx="2852928" cy="1129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Intensive Outpatient</a:t>
          </a:r>
          <a:endParaRPr lang="en-US" sz="3100" kern="1200" dirty="0"/>
        </a:p>
      </dsp:txBody>
      <dsp:txXfrm>
        <a:off x="55143" y="1242940"/>
        <a:ext cx="2742642" cy="1019319"/>
      </dsp:txXfrm>
    </dsp:sp>
    <dsp:sp modelId="{EB6FB67B-4D31-4034-9383-2068D5F715B5}">
      <dsp:nvSpPr>
        <dsp:cNvPr id="0" name=""/>
        <dsp:cNvSpPr/>
      </dsp:nvSpPr>
      <dsp:spPr>
        <a:xfrm rot="5400000">
          <a:off x="4937021" y="402749"/>
          <a:ext cx="903684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Champions</a:t>
          </a:r>
          <a:endParaRPr lang="en-US" sz="1200" kern="1200" dirty="0"/>
        </a:p>
      </dsp:txBody>
      <dsp:txXfrm rot="-5400000">
        <a:off x="2852927" y="2530957"/>
        <a:ext cx="5027758" cy="815456"/>
      </dsp:txXfrm>
    </dsp:sp>
    <dsp:sp modelId="{1A8C9BE3-8348-4FCA-AF9C-7C9BB96CFC56}">
      <dsp:nvSpPr>
        <dsp:cNvPr id="0" name=""/>
        <dsp:cNvSpPr/>
      </dsp:nvSpPr>
      <dsp:spPr>
        <a:xfrm>
          <a:off x="0" y="2373883"/>
          <a:ext cx="2852928" cy="1129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Residential-Perinatal Only</a:t>
          </a:r>
          <a:endParaRPr lang="en-US" sz="3100" kern="1200" dirty="0"/>
        </a:p>
      </dsp:txBody>
      <dsp:txXfrm>
        <a:off x="55143" y="2429026"/>
        <a:ext cx="2742642" cy="1019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155F4-7419-467D-9F14-19CD82A9EDEA}">
      <dsp:nvSpPr>
        <dsp:cNvPr id="0" name=""/>
        <dsp:cNvSpPr/>
      </dsp:nvSpPr>
      <dsp:spPr>
        <a:xfrm rot="5400000">
          <a:off x="4029582" y="-675290"/>
          <a:ext cx="31330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Collaborative Process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Treatment Services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Client Flow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Access</a:t>
          </a:r>
          <a:endParaRPr lang="en-US" sz="3700" kern="1200" dirty="0"/>
        </a:p>
      </dsp:txBody>
      <dsp:txXfrm rot="-5400000">
        <a:off x="2962656" y="544581"/>
        <a:ext cx="5113999" cy="2827200"/>
      </dsp:txXfrm>
    </dsp:sp>
    <dsp:sp modelId="{5904B1C0-671E-4A04-89AF-BC1B2E88ED5E}">
      <dsp:nvSpPr>
        <dsp:cNvPr id="0" name=""/>
        <dsp:cNvSpPr/>
      </dsp:nvSpPr>
      <dsp:spPr>
        <a:xfrm>
          <a:off x="0" y="0"/>
          <a:ext cx="2962656" cy="3916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Plan Description (Narrative)</a:t>
          </a:r>
          <a:endParaRPr lang="en-US" sz="3700" kern="1200" dirty="0"/>
        </a:p>
      </dsp:txBody>
      <dsp:txXfrm>
        <a:off x="144625" y="144625"/>
        <a:ext cx="2673406" cy="3627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1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5CC05A43-3073-41A5-B3D5-46584A08162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3"/>
            <a:ext cx="3037627" cy="46498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FA31E674-5731-4978-A08E-EA073591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49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7B3EE7A6-4E59-4C80-96F9-FDF9A54BE18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C0E2C606-6947-4607-803D-92DD6A7F1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9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695">
              <a:defRPr/>
            </a:pPr>
            <a:r>
              <a:rPr lang="en-US" dirty="0" smtClean="0"/>
              <a:t>1.	As of Nov</a:t>
            </a:r>
            <a:r>
              <a:rPr lang="en-US" baseline="0" dirty="0" smtClean="0"/>
              <a:t>ember 21</a:t>
            </a:r>
            <a:r>
              <a:rPr lang="en-US" dirty="0" smtClean="0"/>
              <a:t> 2014, DHCS is proud to report that over 270,864</a:t>
            </a:r>
            <a:r>
              <a:rPr lang="en-US" baseline="0" dirty="0" smtClean="0"/>
              <a:t> </a:t>
            </a:r>
            <a:r>
              <a:rPr lang="en-US" dirty="0" smtClean="0"/>
              <a:t>people opted in using Express Lane Enrollment (ELE) and are now receiving Medi-Cal benefits.  </a:t>
            </a:r>
          </a:p>
          <a:p>
            <a:pPr defTabSz="931695">
              <a:defRPr/>
            </a:pPr>
            <a:endParaRPr lang="en-US" dirty="0" smtClean="0"/>
          </a:p>
          <a:p>
            <a:pPr defTabSz="931695">
              <a:defRPr/>
            </a:pPr>
            <a:r>
              <a:rPr lang="en-US" dirty="0" smtClean="0"/>
              <a:t>2.	DHCS conducted another mailing to approximately 380,000 individuals in October</a:t>
            </a:r>
            <a:r>
              <a:rPr lang="en-US" baseline="0" dirty="0" smtClean="0"/>
              <a:t> and November</a:t>
            </a:r>
            <a:r>
              <a:rPr lang="en-US" dirty="0" smtClean="0"/>
              <a:t> 2014. 202,000 individuals are newly enrolled in </a:t>
            </a:r>
            <a:r>
              <a:rPr lang="en-US" dirty="0" err="1" smtClean="0"/>
              <a:t>CalFresh</a:t>
            </a:r>
            <a:r>
              <a:rPr lang="en-US" dirty="0" smtClean="0"/>
              <a:t>; therefore, could be newly eligible for ELE.  The remaining 178,000 individuals are those who did not opt in from the first ELE mailing in February 2014. Health Care Options is doing</a:t>
            </a:r>
            <a:r>
              <a:rPr lang="en-US" baseline="0" dirty="0" smtClean="0"/>
              <a:t> further outreach by phone to those individuals who did not respond to the letters sent in 2014.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2C606-6947-4607-803D-92DD6A7F1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1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695">
              <a:defRPr/>
            </a:pPr>
            <a:r>
              <a:rPr lang="en-US" dirty="0" smtClean="0"/>
              <a:t>Total application portal transactions submitted as of  </a:t>
            </a:r>
            <a:r>
              <a:rPr lang="en-US" dirty="0" smtClean="0">
                <a:solidFill>
                  <a:srgbClr val="FF0000"/>
                </a:solidFill>
              </a:rPr>
              <a:t>11/08/14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206, 954</a:t>
            </a:r>
          </a:p>
          <a:p>
            <a:pPr marL="175998" indent="-175998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Individuals approved for PE: 157,279</a:t>
            </a:r>
          </a:p>
          <a:p>
            <a:pPr marL="175998" indent="-175998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Individuals denied for PE: 32,162</a:t>
            </a:r>
          </a:p>
          <a:p>
            <a:pPr marL="175998" indent="-175998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(The denied amount includes multiple portal submission attempts.)</a:t>
            </a:r>
          </a:p>
          <a:p>
            <a:pPr defTabSz="931695">
              <a:defRPr/>
            </a:pPr>
            <a:endParaRPr lang="en-US" dirty="0" smtClean="0"/>
          </a:p>
          <a:p>
            <a:pPr defTabSz="931695">
              <a:defRPr/>
            </a:pPr>
            <a:r>
              <a:rPr lang="en-US" dirty="0" smtClean="0"/>
              <a:t>Three main reasons individuals are denied for PE:</a:t>
            </a:r>
          </a:p>
          <a:p>
            <a:pPr marL="175998" indent="-175998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Over income limit</a:t>
            </a:r>
          </a:p>
          <a:p>
            <a:pPr marL="175998" indent="-175998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Found eligible for Medi-Cal</a:t>
            </a:r>
          </a:p>
          <a:p>
            <a:pPr marL="175998" indent="-175998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Has coverage through Covered California</a:t>
            </a:r>
          </a:p>
          <a:p>
            <a:pPr marL="175998" indent="-175998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Total web portal transaction issues: 17, 513</a:t>
            </a:r>
          </a:p>
          <a:p>
            <a:pPr defTabSz="931695">
              <a:defRPr/>
            </a:pPr>
            <a:endParaRPr lang="en-US" dirty="0" smtClean="0"/>
          </a:p>
          <a:p>
            <a:pPr defTabSz="931695">
              <a:defRPr/>
            </a:pPr>
            <a:r>
              <a:rPr lang="en-US" dirty="0" smtClean="0"/>
              <a:t>Pending Caseload</a:t>
            </a:r>
            <a:r>
              <a:rPr lang="en-US" baseline="0" dirty="0" smtClean="0"/>
              <a:t>:</a:t>
            </a:r>
            <a:endParaRPr lang="en-US" dirty="0" smtClean="0"/>
          </a:p>
          <a:p>
            <a:pPr defTabSz="931695">
              <a:defRPr/>
            </a:pPr>
            <a:endParaRPr lang="en-US" dirty="0" smtClean="0"/>
          </a:p>
          <a:p>
            <a:pPr marL="172719" indent="-172719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Assumptions:</a:t>
            </a:r>
            <a:r>
              <a:rPr lang="en-US" baseline="0" dirty="0" smtClean="0"/>
              <a:t> </a:t>
            </a:r>
            <a:r>
              <a:rPr lang="en-US" dirty="0" smtClean="0"/>
              <a:t>Contains Unique, De-Duplicated </a:t>
            </a:r>
            <a:r>
              <a:rPr lang="en-US" dirty="0" err="1" smtClean="0"/>
              <a:t>Medi</a:t>
            </a:r>
            <a:r>
              <a:rPr lang="en-US" dirty="0" smtClean="0"/>
              <a:t>-Cal Applicants in Pending Status						</a:t>
            </a:r>
          </a:p>
          <a:p>
            <a:pPr marL="172719" indent="-172719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Counted as month of submission									</a:t>
            </a:r>
          </a:p>
          <a:p>
            <a:pPr marL="172719" indent="-172719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Excludes cases</a:t>
            </a:r>
            <a:r>
              <a:rPr lang="en-US" baseline="0" dirty="0" smtClean="0"/>
              <a:t> </a:t>
            </a:r>
            <a:r>
              <a:rPr lang="en-US" dirty="0" smtClean="0"/>
              <a:t>under 45 days										</a:t>
            </a:r>
          </a:p>
          <a:p>
            <a:pPr marL="172719" indent="-172719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"Of the pending, the following additional reductions may be realized:      </a:t>
            </a:r>
          </a:p>
          <a:p>
            <a:pPr marL="633302" lvl="1" indent="-172719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1. Approximately 20,000 (under age 19) with pending eligibility via the county access using presumptive eligibility.      </a:t>
            </a:r>
          </a:p>
          <a:p>
            <a:pPr marL="633302" lvl="1" indent="-172719" defTabSz="93169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2. Minimally 40,000 to be administratively denied."											</a:t>
            </a:r>
          </a:p>
          <a:p>
            <a:pPr defTabSz="931695">
              <a:defRPr/>
            </a:pPr>
            <a:r>
              <a:rPr lang="en-US" dirty="0" smtClean="0"/>
              <a:t>Source: CalHEERS											</a:t>
            </a:r>
          </a:p>
          <a:p>
            <a:pPr defTabSz="931695">
              <a:defRPr/>
            </a:pPr>
            <a:endParaRPr lang="en-US" dirty="0" smtClean="0"/>
          </a:p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4791" indent="-28645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5832" indent="-22916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4165" indent="-22916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2497" indent="-22916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20829" indent="-229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9163" indent="-229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7496" indent="-229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5828" indent="-229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FC244F6-5EF5-4BA2-9389-9E93EAF29D12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20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_DHCS_v%5b1%5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51816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1EF09-8514-40E7-8440-B33965B5AE12}" type="datetime1">
              <a:rPr lang="en-US">
                <a:solidFill>
                  <a:srgbClr val="000000"/>
                </a:solidFill>
              </a:rPr>
              <a:pPr>
                <a:defRPr/>
              </a:pPr>
              <a:t>9/22/2016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B1F0-58E6-43DB-ADE3-7AC579FAE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8982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6F2D-AED1-4658-B97F-2000878C7CBD}" type="datetime1">
              <a:rPr lang="en-US">
                <a:solidFill>
                  <a:srgbClr val="000000"/>
                </a:solidFill>
              </a:rPr>
              <a:pPr>
                <a:defRPr/>
              </a:pPr>
              <a:t>9/22/2016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4D7B-3618-48AB-B29E-B59A26C95C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3760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5897-F2AE-48A9-8D52-C143C5AEF26A}" type="datetime1">
              <a:rPr lang="en-US">
                <a:solidFill>
                  <a:srgbClr val="000000"/>
                </a:solidFill>
              </a:rPr>
              <a:pPr>
                <a:defRPr/>
              </a:pPr>
              <a:t>9/22/2016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F6DC7-7D13-4282-B776-952B4D59BB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5895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CB5E0-00FE-4B23-8D9E-624832BF6655}" type="datetime1">
              <a:rPr lang="en-US">
                <a:solidFill>
                  <a:srgbClr val="000000"/>
                </a:solidFill>
              </a:rPr>
              <a:pPr>
                <a:defRPr/>
              </a:pPr>
              <a:t>9/22/2016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79B7D-534A-4385-A0BB-72F98A4B41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7731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22960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D311FE-3C27-4036-AD7D-F7360D3347FE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9/22/2016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81750"/>
            <a:ext cx="3276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chemeClr val="accent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BAE3AC-74B3-448F-B46B-141FCDD0827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 descr="logo_DHCS_v%5b1%5d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7642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stsealc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0"/>
            <a:ext cx="7620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457200" y="1752600"/>
            <a:ext cx="822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8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cs.ca.gov/provgovpart/Pages/Drug-Medi-Cal-Organized-Delivery-System.asp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Drug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Medi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-Cal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Organized Delivery System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Waiver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5AC7C-C663-451D-8D6F-2367DE416AD0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326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Benefits of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using the ASAM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Criteria </a:t>
            </a:r>
            <a:endParaRPr lang="en-US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9B7D-534A-4385-A0BB-72F98A4B41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ASAM Criteria provides a consensus based model of placement criteria </a:t>
            </a:r>
            <a:r>
              <a:rPr lang="en-US" sz="2400" dirty="0" smtClean="0"/>
              <a:t>and matches </a:t>
            </a:r>
            <a:r>
              <a:rPr lang="en-US" sz="2400" dirty="0"/>
              <a:t>a patient’s severity of SUD illness with treatment levels that run </a:t>
            </a:r>
            <a:r>
              <a:rPr lang="en-US" sz="2400" dirty="0" smtClean="0"/>
              <a:t>a continuum </a:t>
            </a:r>
            <a:r>
              <a:rPr lang="en-US" sz="2400" dirty="0"/>
              <a:t>marked by five basic levels of </a:t>
            </a:r>
            <a:r>
              <a:rPr lang="en-US" sz="2400" dirty="0" smtClean="0"/>
              <a:t>care.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principles, concepts, and criteria of the ASAM Criteria promote </a:t>
            </a:r>
            <a:r>
              <a:rPr lang="en-US" sz="2400" dirty="0" smtClean="0"/>
              <a:t>good stewardship </a:t>
            </a:r>
            <a:r>
              <a:rPr lang="en-US" sz="2400" dirty="0"/>
              <a:t>of resources in the addiction, mental health, and general health </a:t>
            </a:r>
            <a:r>
              <a:rPr lang="en-US" sz="2400" dirty="0" smtClean="0"/>
              <a:t>care systems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5807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16363"/>
          </a:xfrm>
        </p:spPr>
        <p:txBody>
          <a:bodyPr/>
          <a:lstStyle/>
          <a:p>
            <a:r>
              <a:rPr lang="en-US" sz="2800" dirty="0" smtClean="0"/>
              <a:t>ASAM Level 1</a:t>
            </a:r>
          </a:p>
          <a:p>
            <a:r>
              <a:rPr lang="en-US" sz="2800" dirty="0" smtClean="0"/>
              <a:t>Individual and group counseling</a:t>
            </a:r>
            <a:r>
              <a:rPr lang="en-US" sz="2800" dirty="0"/>
              <a:t> </a:t>
            </a:r>
            <a:r>
              <a:rPr lang="en-US" sz="2800" dirty="0" smtClean="0"/>
              <a:t>up </a:t>
            </a:r>
            <a:r>
              <a:rPr lang="en-US" sz="2800" dirty="0"/>
              <a:t>to 9 hours a week for adults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Determined by a Medical Director or Licensed Practitioner of the Healing </a:t>
            </a:r>
            <a:r>
              <a:rPr lang="en-US" sz="2800" dirty="0" smtClean="0"/>
              <a:t>Arts (LPHA)</a:t>
            </a:r>
            <a:endParaRPr lang="en-US" sz="2800" dirty="0"/>
          </a:p>
          <a:p>
            <a:r>
              <a:rPr lang="en-US" sz="2800" dirty="0"/>
              <a:t>Services can be provided in-person, by telephone or by </a:t>
            </a:r>
            <a:r>
              <a:rPr lang="en-US" sz="2800" dirty="0" err="1" smtClean="0"/>
              <a:t>telehealth</a:t>
            </a:r>
            <a:r>
              <a:rPr lang="en-US" sz="2800" dirty="0" smtClean="0"/>
              <a:t> (except group)</a:t>
            </a:r>
            <a:endParaRPr lang="en-US" sz="2800" dirty="0"/>
          </a:p>
          <a:p>
            <a:r>
              <a:rPr lang="en-US" sz="2800" dirty="0" smtClean="0"/>
              <a:t>Addition of family therapy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442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Outpatient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916363"/>
          </a:xfrm>
        </p:spPr>
        <p:txBody>
          <a:bodyPr/>
          <a:lstStyle/>
          <a:p>
            <a:r>
              <a:rPr lang="en-US" dirty="0" smtClean="0"/>
              <a:t>ASAM Level 2.1</a:t>
            </a:r>
          </a:p>
          <a:p>
            <a:r>
              <a:rPr lang="en-US" dirty="0"/>
              <a:t>M</a:t>
            </a:r>
            <a:r>
              <a:rPr lang="en-US" dirty="0" smtClean="0"/>
              <a:t>inimum </a:t>
            </a:r>
            <a:r>
              <a:rPr lang="en-US" dirty="0"/>
              <a:t>of nine hours with a maximum of 19 hours a week for </a:t>
            </a:r>
            <a:r>
              <a:rPr lang="en-US" dirty="0" smtClean="0"/>
              <a:t>adults</a:t>
            </a:r>
          </a:p>
          <a:p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dirty="0"/>
              <a:t>by a Medical Director or </a:t>
            </a:r>
            <a:r>
              <a:rPr lang="en-US" dirty="0" smtClean="0"/>
              <a:t>LPHA</a:t>
            </a:r>
          </a:p>
          <a:p>
            <a:r>
              <a:rPr lang="en-US" dirty="0"/>
              <a:t>Services can be provided in-person, by telephone or by </a:t>
            </a:r>
            <a:r>
              <a:rPr lang="en-US" dirty="0" err="1" smtClean="0"/>
              <a:t>telehealth</a:t>
            </a:r>
            <a:r>
              <a:rPr lang="en-US" dirty="0" smtClean="0"/>
              <a:t> (except group)</a:t>
            </a:r>
          </a:p>
          <a:p>
            <a:r>
              <a:rPr lang="en-US" dirty="0"/>
              <a:t>Addition of family therapy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15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Hospitalization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ASAM Level 2.5</a:t>
            </a:r>
          </a:p>
          <a:p>
            <a:r>
              <a:rPr lang="en-US" dirty="0"/>
              <a:t>20 or more hours of clinically intensive programming per </a:t>
            </a:r>
            <a:r>
              <a:rPr lang="en-US" dirty="0" smtClean="0"/>
              <a:t>week</a:t>
            </a:r>
          </a:p>
          <a:p>
            <a:r>
              <a:rPr lang="en-US" dirty="0"/>
              <a:t>Providing this level of service is optional for participating counties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532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16363"/>
          </a:xfrm>
        </p:spPr>
        <p:txBody>
          <a:bodyPr/>
          <a:lstStyle/>
          <a:p>
            <a:r>
              <a:rPr lang="en-US" dirty="0"/>
              <a:t>5 Levels of Residential Based on ASAM (Levels 3.1, 3.3, 3.5, 3.7 and 4.0)</a:t>
            </a:r>
          </a:p>
          <a:p>
            <a:r>
              <a:rPr lang="en-US" dirty="0" smtClean="0"/>
              <a:t>One level required for DMC-ODS</a:t>
            </a:r>
          </a:p>
          <a:p>
            <a:r>
              <a:rPr lang="en-US" b="1" u="sng" dirty="0" smtClean="0"/>
              <a:t>No </a:t>
            </a:r>
            <a:r>
              <a:rPr lang="en-US" b="1" u="sng" dirty="0"/>
              <a:t>bed capacity </a:t>
            </a:r>
            <a:r>
              <a:rPr lang="en-US" b="1" u="sng" dirty="0" smtClean="0"/>
              <a:t>limit  </a:t>
            </a:r>
          </a:p>
          <a:p>
            <a:r>
              <a:rPr lang="en-US" dirty="0" smtClean="0"/>
              <a:t>The </a:t>
            </a:r>
            <a:r>
              <a:rPr lang="en-US" dirty="0"/>
              <a:t>length of residential services range from 1 to 90 days with </a:t>
            </a:r>
            <a:r>
              <a:rPr lang="en-US" dirty="0" smtClean="0"/>
              <a:t>a 90-day </a:t>
            </a:r>
            <a:r>
              <a:rPr lang="en-US" dirty="0"/>
              <a:t>maximum for </a:t>
            </a:r>
            <a:r>
              <a:rPr lang="en-US" dirty="0" smtClean="0"/>
              <a:t>adults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961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297363"/>
          </a:xfrm>
        </p:spPr>
        <p:txBody>
          <a:bodyPr/>
          <a:lstStyle/>
          <a:p>
            <a:r>
              <a:rPr lang="en-US" sz="3000" dirty="0"/>
              <a:t>M</a:t>
            </a:r>
            <a:r>
              <a:rPr lang="en-US" sz="3000" dirty="0" smtClean="0"/>
              <a:t>edical </a:t>
            </a:r>
            <a:r>
              <a:rPr lang="en-US" sz="3000" dirty="0"/>
              <a:t>necessity </a:t>
            </a:r>
            <a:r>
              <a:rPr lang="en-US" sz="3000" dirty="0" smtClean="0"/>
              <a:t>can authorize </a:t>
            </a:r>
            <a:r>
              <a:rPr lang="en-US" sz="3000" dirty="0"/>
              <a:t>a one-time extension of up to 30 days on an annual </a:t>
            </a:r>
            <a:r>
              <a:rPr lang="en-US" sz="3000" dirty="0" smtClean="0"/>
              <a:t>basis</a:t>
            </a:r>
          </a:p>
          <a:p>
            <a:r>
              <a:rPr lang="en-US" sz="3000" dirty="0" smtClean="0"/>
              <a:t>Only </a:t>
            </a:r>
            <a:r>
              <a:rPr lang="en-US" sz="3000" dirty="0"/>
              <a:t>two non-continuous 90-day regimens will be authorized in a one-year </a:t>
            </a:r>
            <a:r>
              <a:rPr lang="en-US" sz="3000" dirty="0" smtClean="0"/>
              <a:t>period </a:t>
            </a:r>
          </a:p>
          <a:p>
            <a:r>
              <a:rPr lang="en-US" sz="3000" dirty="0" smtClean="0"/>
              <a:t>Perinatal </a:t>
            </a:r>
            <a:r>
              <a:rPr lang="en-US" sz="3000" dirty="0"/>
              <a:t>clients may receive a longer length of stay based on medical </a:t>
            </a:r>
            <a:r>
              <a:rPr lang="en-US" sz="3000" dirty="0" smtClean="0"/>
              <a:t>necessity </a:t>
            </a:r>
          </a:p>
          <a:p>
            <a:r>
              <a:rPr lang="en-US" sz="3000" dirty="0" smtClean="0"/>
              <a:t>CDRH and Acute Free Standing Psych paid through the FFS system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911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916363"/>
          </a:xfrm>
        </p:spPr>
        <p:txBody>
          <a:bodyPr/>
          <a:lstStyle/>
          <a:p>
            <a:r>
              <a:rPr lang="en-US" dirty="0"/>
              <a:t>(Levels 1, 2, 3.2, 3.7 and 4 in ASAM)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dirty="0"/>
              <a:t>by a Medical Director or </a:t>
            </a:r>
            <a:r>
              <a:rPr lang="en-US" dirty="0" smtClean="0"/>
              <a:t>LPHA</a:t>
            </a:r>
          </a:p>
          <a:p>
            <a:r>
              <a:rPr lang="en-US" dirty="0"/>
              <a:t>M</a:t>
            </a:r>
            <a:r>
              <a:rPr lang="en-US" dirty="0" smtClean="0"/>
              <a:t>onitored </a:t>
            </a:r>
            <a:r>
              <a:rPr lang="en-US" dirty="0"/>
              <a:t>during </a:t>
            </a:r>
            <a:r>
              <a:rPr lang="en-US" dirty="0" smtClean="0"/>
              <a:t>detoxification </a:t>
            </a:r>
          </a:p>
          <a:p>
            <a:r>
              <a:rPr lang="en-US" dirty="0" smtClean="0"/>
              <a:t>IMD expenditure approval for Chemical Dependency Recovery Hospitals and Free Standing Psychiatric Hospitals (paid through FFS system)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16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8991600" cy="914400"/>
          </a:xfrm>
        </p:spPr>
        <p:txBody>
          <a:bodyPr/>
          <a:lstStyle/>
          <a:p>
            <a:r>
              <a:rPr lang="en-US" sz="4000" dirty="0" smtClean="0"/>
              <a:t>Opioid (Narcotic) Treatment Program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ASAM OTP Level </a:t>
            </a:r>
            <a:r>
              <a:rPr lang="en-US" dirty="0" smtClean="0"/>
              <a:t>1</a:t>
            </a:r>
          </a:p>
          <a:p>
            <a:r>
              <a:rPr lang="en-US" dirty="0" smtClean="0"/>
              <a:t>Required service in all opt-in counties</a:t>
            </a:r>
          </a:p>
          <a:p>
            <a:r>
              <a:rPr lang="en-US" dirty="0" smtClean="0"/>
              <a:t>Adding buprenorphine, disulfiram and naloxone in NTP settings</a:t>
            </a:r>
          </a:p>
          <a:p>
            <a:r>
              <a:rPr lang="en-US" dirty="0" smtClean="0"/>
              <a:t>Minimum </a:t>
            </a:r>
            <a:r>
              <a:rPr lang="en-US" dirty="0"/>
              <a:t>fifty minutes of counseling sessions </a:t>
            </a:r>
            <a:r>
              <a:rPr lang="en-US" dirty="0" smtClean="0"/>
              <a:t>up </a:t>
            </a:r>
            <a:r>
              <a:rPr lang="en-US" dirty="0"/>
              <a:t>to 200 minutes per calendar </a:t>
            </a:r>
            <a:r>
              <a:rPr lang="en-US" dirty="0" smtClean="0"/>
              <a:t>month or more with medical necessity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86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access recovery services after completing </a:t>
            </a:r>
            <a:r>
              <a:rPr lang="en-US" dirty="0" smtClean="0"/>
              <a:t>the </a:t>
            </a:r>
            <a:r>
              <a:rPr lang="en-US" dirty="0"/>
              <a:t>course of </a:t>
            </a:r>
            <a:r>
              <a:rPr lang="en-US" dirty="0" smtClean="0"/>
              <a:t>treatment, if triggered</a:t>
            </a:r>
            <a:r>
              <a:rPr lang="en-US" dirty="0"/>
              <a:t>, </a:t>
            </a:r>
            <a:r>
              <a:rPr lang="en-US" dirty="0" smtClean="0"/>
              <a:t> if relapsed </a:t>
            </a:r>
            <a:r>
              <a:rPr lang="en-US" dirty="0"/>
              <a:t>or as a preventative measure to prevent </a:t>
            </a:r>
            <a:r>
              <a:rPr lang="en-US" dirty="0" smtClean="0"/>
              <a:t>relapse</a:t>
            </a:r>
          </a:p>
          <a:p>
            <a:r>
              <a:rPr lang="en-US" dirty="0" smtClean="0"/>
              <a:t>Provided </a:t>
            </a:r>
            <a:r>
              <a:rPr lang="en-US" dirty="0"/>
              <a:t>face-to-face, by telephone, or by </a:t>
            </a:r>
            <a:r>
              <a:rPr lang="en-US" dirty="0" err="1"/>
              <a:t>telehealth</a:t>
            </a:r>
            <a:r>
              <a:rPr lang="en-US" dirty="0"/>
              <a:t> with the beneficiary and may be provided anywhere in the community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880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458200" cy="3916363"/>
          </a:xfrm>
        </p:spPr>
        <p:txBody>
          <a:bodyPr/>
          <a:lstStyle/>
          <a:p>
            <a:r>
              <a:rPr lang="en-US" dirty="0"/>
              <a:t>Counties will coordinate case management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Services can be provided in various locations</a:t>
            </a:r>
          </a:p>
          <a:p>
            <a:r>
              <a:rPr lang="en-US" dirty="0" smtClean="0"/>
              <a:t>Coordinate with Mental and Physical Health</a:t>
            </a:r>
          </a:p>
          <a:p>
            <a:r>
              <a:rPr lang="en-US" dirty="0"/>
              <a:t>P</a:t>
            </a:r>
            <a:r>
              <a:rPr lang="en-US" dirty="0" smtClean="0"/>
              <a:t>rovided </a:t>
            </a:r>
            <a:r>
              <a:rPr lang="en-US" dirty="0"/>
              <a:t>face-to-face, by telephone, or by </a:t>
            </a:r>
            <a:r>
              <a:rPr lang="en-US" dirty="0" err="1" smtClean="0"/>
              <a:t>telehealth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849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DMC Benefits Prior to 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Mandatory Population Only</a:t>
            </a:r>
          </a:p>
          <a:p>
            <a:r>
              <a:rPr lang="en-US" sz="2400" dirty="0" smtClean="0"/>
              <a:t>Modalities</a:t>
            </a:r>
          </a:p>
          <a:p>
            <a:pPr lvl="1"/>
            <a:r>
              <a:rPr lang="en-US" sz="2400" dirty="0" smtClean="0"/>
              <a:t>Outpatient Drug Free (ODF) - all mandatory populations</a:t>
            </a:r>
          </a:p>
          <a:p>
            <a:pPr lvl="1"/>
            <a:r>
              <a:rPr lang="en-US" sz="2400" dirty="0" smtClean="0"/>
              <a:t>Narcotic Treatment Programs (NTP) - all mandatory populations</a:t>
            </a:r>
          </a:p>
          <a:p>
            <a:pPr lvl="1"/>
            <a:r>
              <a:rPr lang="en-US" sz="2400" dirty="0" smtClean="0"/>
              <a:t>Residential (perinatal only in non-IMDs)</a:t>
            </a:r>
          </a:p>
          <a:p>
            <a:pPr lvl="1"/>
            <a:r>
              <a:rPr lang="en-US" sz="2400" dirty="0" smtClean="0"/>
              <a:t>Intensive Outpatient Therapy (IOT) - perinatal only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742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3916363"/>
          </a:xfrm>
        </p:spPr>
        <p:txBody>
          <a:bodyPr/>
          <a:lstStyle/>
          <a:p>
            <a:r>
              <a:rPr lang="en-US" sz="3600" dirty="0" smtClean="0"/>
              <a:t>Additional Lengths of Stay (up </a:t>
            </a:r>
            <a:r>
              <a:rPr lang="en-US" sz="3600" dirty="0"/>
              <a:t>to 6 months residential; 3 months Federal Financial Participation </a:t>
            </a:r>
            <a:r>
              <a:rPr lang="en-US" sz="3600" dirty="0" smtClean="0"/>
              <a:t>(FFP) </a:t>
            </a:r>
            <a:r>
              <a:rPr lang="en-US" sz="3600" dirty="0"/>
              <a:t>with a one-time 30-day </a:t>
            </a:r>
            <a:r>
              <a:rPr lang="en-US" sz="3600" dirty="0" smtClean="0"/>
              <a:t>extension</a:t>
            </a:r>
            <a:r>
              <a:rPr lang="en-US" sz="3600" dirty="0"/>
              <a:t>)</a:t>
            </a:r>
            <a:endParaRPr lang="en-US" sz="3600" dirty="0" smtClean="0"/>
          </a:p>
          <a:p>
            <a:r>
              <a:rPr lang="en-US" sz="3600" dirty="0" smtClean="0"/>
              <a:t>If </a:t>
            </a:r>
            <a:r>
              <a:rPr lang="en-US" sz="3600" dirty="0"/>
              <a:t>longer </a:t>
            </a:r>
            <a:r>
              <a:rPr lang="en-US" sz="3600" dirty="0" smtClean="0"/>
              <a:t>lengths, </a:t>
            </a:r>
            <a:r>
              <a:rPr lang="en-US" sz="3600" dirty="0"/>
              <a:t>other county identified funds can be </a:t>
            </a:r>
            <a:r>
              <a:rPr lang="en-US" sz="3600" dirty="0" smtClean="0"/>
              <a:t>used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6685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Selective Provider Contracting</a:t>
            </a:r>
            <a:endParaRPr lang="en-US" sz="3400" dirty="0"/>
          </a:p>
          <a:p>
            <a:r>
              <a:rPr lang="en-US" sz="3400" dirty="0" smtClean="0"/>
              <a:t>Access to Services</a:t>
            </a:r>
          </a:p>
          <a:p>
            <a:r>
              <a:rPr lang="en-US" sz="3400" dirty="0" smtClean="0"/>
              <a:t>Medication Assisted Treatment</a:t>
            </a:r>
          </a:p>
          <a:p>
            <a:r>
              <a:rPr lang="en-US" sz="3400" dirty="0" smtClean="0"/>
              <a:t>Contracting Requirements</a:t>
            </a:r>
          </a:p>
          <a:p>
            <a:r>
              <a:rPr lang="en-US" sz="3400" dirty="0" smtClean="0"/>
              <a:t>Provider Appeals Process</a:t>
            </a:r>
          </a:p>
          <a:p>
            <a:r>
              <a:rPr lang="en-US" sz="3400" dirty="0" smtClean="0"/>
              <a:t>Residential Authorization</a:t>
            </a:r>
            <a:endParaRPr lang="en-US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89708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916363"/>
          </a:xfrm>
        </p:spPr>
        <p:txBody>
          <a:bodyPr/>
          <a:lstStyle/>
          <a:p>
            <a:r>
              <a:rPr lang="en-US" dirty="0" smtClean="0"/>
              <a:t>County Implementation Plan</a:t>
            </a:r>
          </a:p>
          <a:p>
            <a:r>
              <a:rPr lang="en-US" dirty="0" smtClean="0"/>
              <a:t>County Fiscal Plan</a:t>
            </a:r>
          </a:p>
          <a:p>
            <a:r>
              <a:rPr lang="en-US" dirty="0" smtClean="0"/>
              <a:t>Two Evidence Based Practices (motivational interviewing, Cognitive-Behavioral Therapy, Relapse Prevention, Trauma-Informed Treatment, Psycho-Education)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4540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Implementation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691008"/>
              </p:ext>
            </p:extLst>
          </p:nvPr>
        </p:nvGraphicFramePr>
        <p:xfrm>
          <a:off x="457200" y="22098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12398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221163"/>
          </a:xfrm>
        </p:spPr>
        <p:txBody>
          <a:bodyPr/>
          <a:lstStyle/>
          <a:p>
            <a:r>
              <a:rPr lang="en-US" dirty="0" smtClean="0"/>
              <a:t>MOU with all managed care providers</a:t>
            </a:r>
          </a:p>
          <a:p>
            <a:pPr lvl="1"/>
            <a:r>
              <a:rPr lang="en-US" dirty="0" smtClean="0"/>
              <a:t>Comprehensive Screening</a:t>
            </a:r>
          </a:p>
          <a:p>
            <a:pPr lvl="1"/>
            <a:r>
              <a:rPr lang="en-US" dirty="0" smtClean="0"/>
              <a:t>Beneficiary Engagement</a:t>
            </a:r>
          </a:p>
          <a:p>
            <a:pPr lvl="1"/>
            <a:r>
              <a:rPr lang="en-US" dirty="0" smtClean="0"/>
              <a:t>Shared Plan Development/Treatment Planning</a:t>
            </a:r>
          </a:p>
          <a:p>
            <a:pPr lvl="1"/>
            <a:r>
              <a:rPr lang="en-US" dirty="0" smtClean="0"/>
              <a:t>Case Management Activities</a:t>
            </a:r>
          </a:p>
          <a:p>
            <a:pPr lvl="1"/>
            <a:r>
              <a:rPr lang="en-US" dirty="0" smtClean="0"/>
              <a:t>Dispute Resolution</a:t>
            </a:r>
          </a:p>
          <a:p>
            <a:pPr lvl="1"/>
            <a:r>
              <a:rPr lang="en-US" dirty="0" smtClean="0"/>
              <a:t>Care Coordination/Referral Tracking</a:t>
            </a:r>
          </a:p>
          <a:p>
            <a:pPr lvl="1"/>
            <a:r>
              <a:rPr lang="en-US" dirty="0" smtClean="0"/>
              <a:t>Navigation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6424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Beneficiary Access Number</a:t>
            </a:r>
          </a:p>
          <a:p>
            <a:r>
              <a:rPr lang="en-US" sz="3400" dirty="0"/>
              <a:t>Care Coordination with Mental and Physical Health </a:t>
            </a:r>
            <a:r>
              <a:rPr lang="en-US" sz="3400" dirty="0" smtClean="0"/>
              <a:t>Services</a:t>
            </a:r>
          </a:p>
          <a:p>
            <a:r>
              <a:rPr lang="en-US" sz="3400" dirty="0"/>
              <a:t>State/County Contract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72582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16363"/>
          </a:xfrm>
        </p:spPr>
        <p:txBody>
          <a:bodyPr/>
          <a:lstStyle/>
          <a:p>
            <a:r>
              <a:rPr lang="en-US" dirty="0" smtClean="0"/>
              <a:t>Integration Plan</a:t>
            </a:r>
          </a:p>
          <a:p>
            <a:r>
              <a:rPr lang="en-US" dirty="0" smtClean="0"/>
              <a:t>Innovation Accelerator Program</a:t>
            </a:r>
          </a:p>
          <a:p>
            <a:r>
              <a:rPr lang="en-US" dirty="0" smtClean="0"/>
              <a:t>ASAM Designation for Residential facilities</a:t>
            </a:r>
          </a:p>
          <a:p>
            <a:r>
              <a:rPr lang="en-US" dirty="0" smtClean="0"/>
              <a:t>Oversee Provider Appeals Process</a:t>
            </a:r>
          </a:p>
          <a:p>
            <a:r>
              <a:rPr lang="en-US" dirty="0" smtClean="0"/>
              <a:t>Monitoring Plan</a:t>
            </a:r>
          </a:p>
          <a:p>
            <a:pPr lvl="1"/>
            <a:r>
              <a:rPr lang="en-US" dirty="0" smtClean="0"/>
              <a:t>Timely Access</a:t>
            </a:r>
          </a:p>
          <a:p>
            <a:pPr lvl="1"/>
            <a:r>
              <a:rPr lang="en-US" dirty="0" smtClean="0"/>
              <a:t>Program Integrity</a:t>
            </a:r>
          </a:p>
          <a:p>
            <a:pPr lvl="1"/>
            <a:r>
              <a:rPr lang="en-US" dirty="0" smtClean="0"/>
              <a:t>Triennial Reviews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8537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16363"/>
          </a:xfrm>
        </p:spPr>
        <p:txBody>
          <a:bodyPr/>
          <a:lstStyle/>
          <a:p>
            <a:r>
              <a:rPr lang="en-US" dirty="0" smtClean="0"/>
              <a:t>Counties must have:</a:t>
            </a:r>
          </a:p>
          <a:p>
            <a:pPr lvl="1"/>
            <a:r>
              <a:rPr lang="en-US" dirty="0" smtClean="0"/>
              <a:t>QI Plan</a:t>
            </a:r>
          </a:p>
          <a:p>
            <a:pPr lvl="1"/>
            <a:r>
              <a:rPr lang="en-US" dirty="0" smtClean="0"/>
              <a:t>QI Committee</a:t>
            </a:r>
          </a:p>
          <a:p>
            <a:pPr lvl="1"/>
            <a:r>
              <a:rPr lang="en-US" dirty="0" smtClean="0"/>
              <a:t>Review Accessibility of Services Data</a:t>
            </a:r>
          </a:p>
          <a:p>
            <a:pPr lvl="1"/>
            <a:r>
              <a:rPr lang="en-US" dirty="0" smtClean="0"/>
              <a:t>Utilization Management Program</a:t>
            </a:r>
          </a:p>
          <a:p>
            <a:pPr lvl="1"/>
            <a:r>
              <a:rPr lang="en-US" dirty="0" smtClean="0"/>
              <a:t>Participate in Annual External Quality Reviews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7738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3916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Rates</a:t>
            </a:r>
          </a:p>
          <a:p>
            <a:r>
              <a:rPr lang="en-US" dirty="0" smtClean="0"/>
              <a:t>Counties will </a:t>
            </a:r>
            <a:r>
              <a:rPr lang="en-US" dirty="0"/>
              <a:t>negotiate provider rates by </a:t>
            </a:r>
            <a:r>
              <a:rPr lang="en-US" dirty="0" smtClean="0"/>
              <a:t>modality (except for NTP Services which will remain set by DHCS)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state </a:t>
            </a:r>
            <a:r>
              <a:rPr lang="en-US" dirty="0" smtClean="0"/>
              <a:t>will </a:t>
            </a:r>
            <a:r>
              <a:rPr lang="en-US" dirty="0"/>
              <a:t>have final approval of the </a:t>
            </a:r>
            <a:r>
              <a:rPr lang="en-US" dirty="0" smtClean="0"/>
              <a:t>rates</a:t>
            </a:r>
            <a:endParaRPr lang="en-US" dirty="0"/>
          </a:p>
          <a:p>
            <a:r>
              <a:rPr lang="en-US" dirty="0"/>
              <a:t>If the state rejects the rates, the </a:t>
            </a:r>
            <a:r>
              <a:rPr lang="en-US" dirty="0" smtClean="0"/>
              <a:t>county can </a:t>
            </a:r>
            <a:r>
              <a:rPr lang="en-US" dirty="0"/>
              <a:t>resubmit revised </a:t>
            </a:r>
            <a:r>
              <a:rPr lang="en-US" dirty="0" smtClean="0"/>
              <a:t>rate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8395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3916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Realignment</a:t>
            </a:r>
          </a:p>
          <a:p>
            <a:r>
              <a:rPr lang="en-US" dirty="0"/>
              <a:t>Counties receive realignment funds derived from sales tax revenues deposited into their </a:t>
            </a:r>
            <a:r>
              <a:rPr lang="en-US" dirty="0" smtClean="0"/>
              <a:t>Behavioral Health </a:t>
            </a:r>
            <a:r>
              <a:rPr lang="en-US" dirty="0"/>
              <a:t>Subaccount to pay for a portion of DMC treatment </a:t>
            </a:r>
            <a:r>
              <a:rPr lang="en-US" dirty="0" smtClean="0"/>
              <a:t>services</a:t>
            </a:r>
            <a:r>
              <a:rPr lang="en-US" dirty="0"/>
              <a:t> </a:t>
            </a:r>
            <a:endParaRPr lang="en-US" dirty="0">
              <a:ea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6141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Eligible Beneficiaries (Expanded Population)</a:t>
            </a:r>
          </a:p>
          <a:p>
            <a:r>
              <a:rPr lang="en-US" dirty="0" smtClean="0"/>
              <a:t>CA chose to expand modalities</a:t>
            </a:r>
          </a:p>
          <a:p>
            <a:pPr lvl="1"/>
            <a:r>
              <a:rPr lang="en-US" dirty="0" smtClean="0"/>
              <a:t>IOT (for Mandatory and Expanded Populations)</a:t>
            </a:r>
          </a:p>
          <a:p>
            <a:pPr lvl="1"/>
            <a:r>
              <a:rPr lang="en-US" dirty="0" smtClean="0"/>
              <a:t>Residential (for Mandatory and Expanded Populations)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00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16363"/>
          </a:xfrm>
        </p:spPr>
        <p:txBody>
          <a:bodyPr/>
          <a:lstStyle/>
          <a:p>
            <a:pPr lvl="0"/>
            <a:r>
              <a:rPr lang="en-US" dirty="0"/>
              <a:t>The cost of all DMC Waiver services will be shared among the federal government, State government and the </a:t>
            </a:r>
            <a:r>
              <a:rPr lang="en-US" dirty="0" smtClean="0"/>
              <a:t>counties</a:t>
            </a: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dirty="0" smtClean="0"/>
              <a:t>Federal </a:t>
            </a:r>
            <a:r>
              <a:rPr lang="en-US" dirty="0"/>
              <a:t>government will continue to pay </a:t>
            </a:r>
            <a:r>
              <a:rPr lang="en-US" dirty="0" smtClean="0"/>
              <a:t>FFP </a:t>
            </a:r>
            <a:r>
              <a:rPr lang="en-US" dirty="0"/>
              <a:t>for the existing population (mandatory) at the 50% rate (including residential services)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45592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Federal </a:t>
            </a:r>
            <a:r>
              <a:rPr lang="en-US" dirty="0"/>
              <a:t>government will pay FFP for the expansion population at the applicable enhanced rate (including residential), currently 100%, decreasing to 95% in 2017, and so on until reaching 90% in 2020 and </a:t>
            </a:r>
            <a:r>
              <a:rPr lang="en-US" dirty="0" smtClean="0"/>
              <a:t>beyond</a:t>
            </a:r>
          </a:p>
          <a:p>
            <a:pPr lvl="0"/>
            <a:r>
              <a:rPr lang="en-US" dirty="0" smtClean="0"/>
              <a:t>Sharing Ratio is county specific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53995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DMC-ODS Waiver Implementation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916363"/>
          </a:xfrm>
        </p:spPr>
        <p:txBody>
          <a:bodyPr/>
          <a:lstStyle/>
          <a:p>
            <a:r>
              <a:rPr lang="en-US" dirty="0" smtClean="0"/>
              <a:t>Regional Implementation</a:t>
            </a:r>
          </a:p>
          <a:p>
            <a:pPr marL="457200" lvl="1" indent="0">
              <a:buNone/>
            </a:pPr>
            <a:r>
              <a:rPr lang="en-US" dirty="0" smtClean="0"/>
              <a:t>	Phase I – Bay Area (May-August 2015)</a:t>
            </a:r>
          </a:p>
          <a:p>
            <a:pPr marL="457200" lvl="1" indent="0">
              <a:buNone/>
            </a:pPr>
            <a:r>
              <a:rPr lang="en-US" dirty="0" smtClean="0"/>
              <a:t>	Phase II – Southern California</a:t>
            </a:r>
          </a:p>
          <a:p>
            <a:pPr marL="457200" lvl="1" indent="0">
              <a:buNone/>
            </a:pPr>
            <a:r>
              <a:rPr lang="en-US" dirty="0" smtClean="0"/>
              <a:t>	Phase III – Central Valley</a:t>
            </a:r>
          </a:p>
          <a:p>
            <a:pPr marL="457200" lvl="1" indent="0">
              <a:buNone/>
            </a:pPr>
            <a:r>
              <a:rPr lang="en-US" dirty="0" smtClean="0"/>
              <a:t>	Phase IV – Northern California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Phase V –  Tribal Delivery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45709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DMC-ODS Waiver Implementation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16363"/>
          </a:xfrm>
        </p:spPr>
        <p:txBody>
          <a:bodyPr/>
          <a:lstStyle/>
          <a:p>
            <a:r>
              <a:rPr lang="en-US" dirty="0" smtClean="0"/>
              <a:t>DHCS DMC-ODS Website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www.dhcs.ca.gov/provgovpart/Pages/Drug-Medi-Cal-Organized-Delivery-System.aspx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4570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114799"/>
          </a:xfrm>
        </p:spPr>
        <p:txBody>
          <a:bodyPr/>
          <a:lstStyle/>
          <a:p>
            <a:pPr marL="0" indent="0">
              <a:buNone/>
            </a:pPr>
            <a:r>
              <a:rPr lang="en-US" sz="2600" u="sng" dirty="0" smtClean="0"/>
              <a:t>Residential </a:t>
            </a:r>
            <a:r>
              <a:rPr lang="en-US" sz="2600" u="sng" dirty="0"/>
              <a:t>Services</a:t>
            </a:r>
          </a:p>
          <a:p>
            <a:r>
              <a:rPr lang="en-US" sz="2600" dirty="0"/>
              <a:t>Residential </a:t>
            </a:r>
            <a:r>
              <a:rPr lang="en-US" sz="2600" dirty="0" smtClean="0"/>
              <a:t>needed </a:t>
            </a:r>
            <a:r>
              <a:rPr lang="en-US" sz="2600" dirty="0"/>
              <a:t>in the continuum of </a:t>
            </a:r>
            <a:r>
              <a:rPr lang="en-US" sz="2600" dirty="0" smtClean="0"/>
              <a:t>care</a:t>
            </a:r>
          </a:p>
          <a:p>
            <a:r>
              <a:rPr lang="en-US" sz="2600" dirty="0" smtClean="0"/>
              <a:t>Restricted </a:t>
            </a:r>
            <a:r>
              <a:rPr lang="en-US" sz="2600" dirty="0"/>
              <a:t>due to the </a:t>
            </a:r>
            <a:r>
              <a:rPr lang="en-US" sz="2600" dirty="0" smtClean="0"/>
              <a:t>Institute for Mental Disease (IMD) exclusion</a:t>
            </a:r>
            <a:endParaRPr lang="en-US" sz="2600" dirty="0"/>
          </a:p>
          <a:p>
            <a:r>
              <a:rPr lang="en-US" sz="2600" dirty="0"/>
              <a:t>Ninety percent of California’s residential bed capacity is considered an </a:t>
            </a:r>
            <a:r>
              <a:rPr lang="en-US" sz="2600" dirty="0" smtClean="0"/>
              <a:t>IMD</a:t>
            </a:r>
            <a:endParaRPr lang="en-US" sz="2600" dirty="0"/>
          </a:p>
          <a:p>
            <a:r>
              <a:rPr lang="en-US" sz="2600" dirty="0" smtClean="0"/>
              <a:t>Clients in IMD’s restricted from all </a:t>
            </a:r>
            <a:r>
              <a:rPr lang="en-US" sz="2600" dirty="0" err="1" smtClean="0"/>
              <a:t>MediCal</a:t>
            </a:r>
            <a:r>
              <a:rPr lang="en-US" sz="2600" dirty="0" smtClean="0"/>
              <a:t> services</a:t>
            </a:r>
            <a:endParaRPr lang="en-US" sz="2600" dirty="0"/>
          </a:p>
          <a:p>
            <a:r>
              <a:rPr lang="en-US" sz="2600" dirty="0"/>
              <a:t>Without </a:t>
            </a:r>
            <a:r>
              <a:rPr lang="en-US" sz="2600" dirty="0" smtClean="0"/>
              <a:t>the DMC-ODS Waiver Pilot, </a:t>
            </a:r>
            <a:r>
              <a:rPr lang="en-US" sz="2600" dirty="0"/>
              <a:t>California cannot provide residential </a:t>
            </a:r>
            <a:r>
              <a:rPr lang="en-US" sz="2600" dirty="0" smtClean="0"/>
              <a:t>services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DMC Organized Delivery System Waiver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The goal is to improve Substance Use Disorder (SUD) </a:t>
            </a:r>
            <a:r>
              <a:rPr lang="en-US" dirty="0"/>
              <a:t>services for California b</a:t>
            </a:r>
            <a:r>
              <a:rPr lang="en-US" dirty="0" smtClean="0"/>
              <a:t>eneficiaries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Authority to select quality providers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Consumer-focused; use evidence based practices to improve program quality outcomes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Support coordination and integration across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128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DMC Organized Delivery System Waiver</a:t>
            </a:r>
            <a:endParaRPr lang="en-US" altLang="en-US" sz="3200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3916363"/>
          </a:xfrm>
        </p:spPr>
        <p:txBody>
          <a:bodyPr/>
          <a:lstStyle/>
          <a:p>
            <a:pPr marL="627063" lvl="1">
              <a:buFont typeface="Times New Roman"/>
              <a:buChar char="•"/>
              <a:tabLst>
                <a:tab pos="914400" algn="l"/>
              </a:tabLst>
            </a:pPr>
            <a:r>
              <a:rPr lang="en-US" sz="3200" dirty="0" smtClean="0"/>
              <a:t>Reduce emergency rooms and hospital inpatient visits</a:t>
            </a:r>
          </a:p>
          <a:p>
            <a:pPr marL="627063" lvl="1">
              <a:buFont typeface="Times New Roman"/>
              <a:buChar char="•"/>
              <a:tabLst>
                <a:tab pos="914400" algn="l"/>
              </a:tabLst>
            </a:pPr>
            <a:r>
              <a:rPr lang="en-US" sz="3200" dirty="0" smtClean="0"/>
              <a:t>Ensure access to SUD services</a:t>
            </a:r>
          </a:p>
          <a:p>
            <a:pPr marL="627063" lvl="1">
              <a:buFont typeface="Times New Roman"/>
              <a:buChar char="•"/>
              <a:tabLst>
                <a:tab pos="914400" algn="l"/>
              </a:tabLst>
            </a:pPr>
            <a:r>
              <a:rPr lang="en-US" sz="3200" dirty="0" smtClean="0"/>
              <a:t>Increase program oversight and integrity</a:t>
            </a:r>
          </a:p>
          <a:p>
            <a:pPr marL="627063" lvl="1">
              <a:buFont typeface="Times New Roman"/>
              <a:buChar char="•"/>
              <a:tabLst>
                <a:tab pos="914400" algn="l"/>
              </a:tabLst>
            </a:pPr>
            <a:r>
              <a:rPr lang="en-US" sz="3200" dirty="0" smtClean="0"/>
              <a:t>Provide availability of all SUD services</a:t>
            </a:r>
          </a:p>
          <a:p>
            <a:pPr marL="627063" lvl="1">
              <a:buFont typeface="Times New Roman"/>
              <a:buChar char="•"/>
              <a:tabLst>
                <a:tab pos="914400" algn="l"/>
              </a:tabLst>
            </a:pPr>
            <a:r>
              <a:rPr lang="en-US" sz="3200" dirty="0" smtClean="0"/>
              <a:t>Place client in the least restrictive level of care</a:t>
            </a:r>
            <a:endParaRPr lang="en-US" sz="3200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4D93B0-AF42-456E-911B-75F8987C2DE2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71060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3200" dirty="0" smtClean="0"/>
              <a:t>Current Kings Co. DMC Funded Services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454208"/>
              </p:ext>
            </p:extLst>
          </p:nvPr>
        </p:nvGraphicFramePr>
        <p:xfrm>
          <a:off x="457200" y="2209801"/>
          <a:ext cx="79248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8271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3200" dirty="0" smtClean="0"/>
              <a:t>DMC Organized Delivery System Waiver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265347"/>
              </p:ext>
            </p:extLst>
          </p:nvPr>
        </p:nvGraphicFramePr>
        <p:xfrm>
          <a:off x="381000" y="175260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DMC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 13-038</a:t>
                      </a:r>
                      <a:r>
                        <a:rPr lang="en-US" baseline="0" dirty="0" smtClean="0"/>
                        <a:t> ( Non-Waiver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Opt-in Waiver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Outpatient/Intensive</a:t>
                      </a:r>
                      <a:r>
                        <a:rPr lang="en-US" baseline="0" dirty="0" smtClean="0"/>
                        <a:t> Outpatient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Residential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(one level)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Withdrawal</a:t>
                      </a:r>
                      <a:r>
                        <a:rPr lang="en-US" baseline="0" dirty="0" smtClean="0"/>
                        <a:t>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(one</a:t>
                      </a:r>
                      <a:r>
                        <a:rPr lang="en-US" baseline="0" dirty="0" smtClean="0"/>
                        <a:t> level)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 Consultation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(optional)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F6DC7-7D13-4282-B776-952B4D59BB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81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ASAM?</a:t>
            </a:r>
            <a:endParaRPr lang="en-US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9B7D-534A-4385-A0BB-72F98A4B41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ASAM Criteria, formerly known as the ASAM patient placement criteria, is </a:t>
            </a:r>
            <a:r>
              <a:rPr lang="en-US" sz="2400" dirty="0"/>
              <a:t>the result </a:t>
            </a:r>
            <a:r>
              <a:rPr lang="en-US" sz="2400" dirty="0"/>
              <a:t>of a collaboration that began in the 1980s to define one national set of </a:t>
            </a:r>
            <a:r>
              <a:rPr lang="en-US" sz="2400" dirty="0"/>
              <a:t>criteria for </a:t>
            </a:r>
            <a:r>
              <a:rPr lang="en-US" sz="2400" dirty="0"/>
              <a:t>providing outcome-orientated and results-based care in the treatment of addiction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The ASAM Criteria is most widely used and </a:t>
            </a:r>
            <a:r>
              <a:rPr lang="en-US" sz="2400" dirty="0" smtClean="0"/>
              <a:t>comprehensive </a:t>
            </a:r>
            <a:r>
              <a:rPr lang="en-US" sz="2400" dirty="0"/>
              <a:t>set of guidelines </a:t>
            </a:r>
            <a:r>
              <a:rPr lang="en-US" sz="2400" dirty="0"/>
              <a:t>for placement</a:t>
            </a:r>
            <a:r>
              <a:rPr lang="en-US" sz="2400" dirty="0"/>
              <a:t>, continued stay and transfer/discharge of patients with addiction and </a:t>
            </a:r>
            <a:r>
              <a:rPr lang="en-US" sz="2400" dirty="0" smtClean="0"/>
              <a:t>co-occurring conditions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2325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16298</TotalTime>
  <Words>1284</Words>
  <Application>Microsoft Office PowerPoint</Application>
  <PresentationFormat>On-screen Show (4:3)</PresentationFormat>
  <Paragraphs>248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PowerPoint Presentation</vt:lpstr>
      <vt:lpstr>DMC Benefits Prior to ACA</vt:lpstr>
      <vt:lpstr>ACA Expansion</vt:lpstr>
      <vt:lpstr>ACA Expansion</vt:lpstr>
      <vt:lpstr>DMC Organized Delivery System Waiver</vt:lpstr>
      <vt:lpstr>DMC Organized Delivery System Waiver</vt:lpstr>
      <vt:lpstr>Current Kings Co. DMC Funded Services</vt:lpstr>
      <vt:lpstr>DMC Organized Delivery System Waiver</vt:lpstr>
      <vt:lpstr>PowerPoint Presentation</vt:lpstr>
      <vt:lpstr>PowerPoint Presentation</vt:lpstr>
      <vt:lpstr>Outpatient</vt:lpstr>
      <vt:lpstr>Intensive Outpatient</vt:lpstr>
      <vt:lpstr>Partial Hospitalization</vt:lpstr>
      <vt:lpstr>Residential</vt:lpstr>
      <vt:lpstr>Residential</vt:lpstr>
      <vt:lpstr>Withdrawal Management</vt:lpstr>
      <vt:lpstr>Opioid (Narcotic) Treatment Program </vt:lpstr>
      <vt:lpstr>Recovery Services</vt:lpstr>
      <vt:lpstr>Case Management</vt:lpstr>
      <vt:lpstr>Criminal Justice System</vt:lpstr>
      <vt:lpstr>County Responsibilities</vt:lpstr>
      <vt:lpstr>County Responsibilities</vt:lpstr>
      <vt:lpstr>County Implementation Plan</vt:lpstr>
      <vt:lpstr>County Responsibilities</vt:lpstr>
      <vt:lpstr>County Responsibilities</vt:lpstr>
      <vt:lpstr>State Responsibilities</vt:lpstr>
      <vt:lpstr>Quality Improvement</vt:lpstr>
      <vt:lpstr>Financing</vt:lpstr>
      <vt:lpstr>Financing</vt:lpstr>
      <vt:lpstr>Financing</vt:lpstr>
      <vt:lpstr>Financing</vt:lpstr>
      <vt:lpstr>DMC-ODS Waiver Implementation</vt:lpstr>
      <vt:lpstr>DMC-ODS Waiver Implementation</vt:lpstr>
    </vt:vector>
  </TitlesOfParts>
  <Company>DHCS and CDPH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Northrop</dc:creator>
  <cp:lastModifiedBy>Wong, Lupe</cp:lastModifiedBy>
  <cp:revision>119</cp:revision>
  <cp:lastPrinted>2016-09-23T22:51:50Z</cp:lastPrinted>
  <dcterms:created xsi:type="dcterms:W3CDTF">2014-06-11T23:38:14Z</dcterms:created>
  <dcterms:modified xsi:type="dcterms:W3CDTF">2016-09-28T15:45:44Z</dcterms:modified>
</cp:coreProperties>
</file>